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56" r:id="rId3"/>
    <p:sldId id="362" r:id="rId4"/>
    <p:sldId id="257" r:id="rId5"/>
    <p:sldId id="259" r:id="rId6"/>
    <p:sldId id="260" r:id="rId7"/>
    <p:sldId id="267" r:id="rId8"/>
    <p:sldId id="262" r:id="rId9"/>
    <p:sldId id="263" r:id="rId10"/>
    <p:sldId id="264" r:id="rId11"/>
    <p:sldId id="265" r:id="rId12"/>
    <p:sldId id="298" r:id="rId13"/>
    <p:sldId id="299" r:id="rId14"/>
    <p:sldId id="297" r:id="rId15"/>
    <p:sldId id="278" r:id="rId16"/>
    <p:sldId id="269" r:id="rId17"/>
    <p:sldId id="273" r:id="rId18"/>
    <p:sldId id="274" r:id="rId19"/>
    <p:sldId id="275" r:id="rId20"/>
    <p:sldId id="276" r:id="rId21"/>
    <p:sldId id="279" r:id="rId22"/>
    <p:sldId id="354" r:id="rId23"/>
    <p:sldId id="300" r:id="rId24"/>
    <p:sldId id="285" r:id="rId25"/>
    <p:sldId id="284" r:id="rId26"/>
    <p:sldId id="282" r:id="rId27"/>
    <p:sldId id="305" r:id="rId28"/>
    <p:sldId id="286" r:id="rId29"/>
    <p:sldId id="287" r:id="rId30"/>
    <p:sldId id="288" r:id="rId31"/>
    <p:sldId id="368" r:id="rId32"/>
    <p:sldId id="291" r:id="rId33"/>
    <p:sldId id="304" r:id="rId34"/>
    <p:sldId id="306" r:id="rId35"/>
    <p:sldId id="356" r:id="rId36"/>
    <p:sldId id="294" r:id="rId37"/>
    <p:sldId id="289" r:id="rId38"/>
    <p:sldId id="303" r:id="rId39"/>
    <p:sldId id="307" r:id="rId40"/>
    <p:sldId id="310" r:id="rId41"/>
    <p:sldId id="308" r:id="rId42"/>
    <p:sldId id="357" r:id="rId43"/>
    <p:sldId id="359" r:id="rId44"/>
    <p:sldId id="360" r:id="rId45"/>
    <p:sldId id="309" r:id="rId46"/>
    <p:sldId id="311" r:id="rId47"/>
    <p:sldId id="326" r:id="rId48"/>
    <p:sldId id="315" r:id="rId49"/>
    <p:sldId id="316" r:id="rId50"/>
    <p:sldId id="317" r:id="rId51"/>
    <p:sldId id="319" r:id="rId52"/>
    <p:sldId id="320" r:id="rId53"/>
    <p:sldId id="321" r:id="rId54"/>
    <p:sldId id="324" r:id="rId55"/>
    <p:sldId id="325" r:id="rId56"/>
    <p:sldId id="327" r:id="rId57"/>
    <p:sldId id="328" r:id="rId58"/>
    <p:sldId id="366" r:id="rId59"/>
    <p:sldId id="332" r:id="rId60"/>
    <p:sldId id="334" r:id="rId61"/>
    <p:sldId id="335" r:id="rId62"/>
    <p:sldId id="345" r:id="rId63"/>
    <p:sldId id="344" r:id="rId64"/>
    <p:sldId id="346" r:id="rId65"/>
    <p:sldId id="348" r:id="rId66"/>
    <p:sldId id="349" r:id="rId67"/>
    <p:sldId id="337" r:id="rId68"/>
    <p:sldId id="338" r:id="rId69"/>
    <p:sldId id="339" r:id="rId70"/>
    <p:sldId id="340" r:id="rId71"/>
    <p:sldId id="341" r:id="rId72"/>
    <p:sldId id="342" r:id="rId73"/>
    <p:sldId id="367" r:id="rId74"/>
    <p:sldId id="369" r:id="rId75"/>
    <p:sldId id="35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40C4D-9731-FC0B-A2E9-288DE5ABD576}" v="879" dt="2020-12-28T16:33:14.042"/>
    <p1510:client id="{07B2841B-50A4-DD1C-8BD0-62776F1BB0CB}" v="1392" dt="2020-12-20T23:05:23.606"/>
    <p1510:client id="{0857B702-A65C-BBD8-26E6-7775FFF6FFF6}" v="3" dt="2020-12-31T15:47:46.743"/>
    <p1510:client id="{0A73FDBE-73A9-9C7C-66DD-D0961B388CDC}" v="404" dt="2020-12-22T13:19:02.497"/>
    <p1510:client id="{0BCA48C8-C7F8-19C2-5BAC-98FA35E56CB7}" v="6" dt="2020-12-27T15:36:34.305"/>
    <p1510:client id="{1254CF10-F6E5-1094-689D-E39B384AC4CE}" v="51" dt="2020-12-24T12:45:37.145"/>
    <p1510:client id="{15284B66-CE5B-31DF-7290-E83C19123B5D}" v="37" dt="2020-12-27T18:09:35.886"/>
    <p1510:client id="{16DF6039-E3C8-AF94-59E6-CDC3BF79C9D5}" v="2418" dt="2020-12-20T23:57:48.176"/>
    <p1510:client id="{1B70D5F9-8D40-37A0-FD3A-10EA9679ED0C}" v="3" dt="2020-12-20T19:37:58.757"/>
    <p1510:client id="{1F536787-7A0A-5D77-D12C-92F8274B50CA}" v="84" dt="2021-01-05T18:06:23.661"/>
    <p1510:client id="{22A64A62-1DDE-DADB-DBE8-6F1DA69D7186}" v="29" dt="2021-01-10T04:57:45.480"/>
    <p1510:client id="{24D24AFC-DE0E-44A1-68A9-314106D7A3BA}" v="12" dt="2020-12-27T23:06:58.270"/>
    <p1510:client id="{270759DC-BAF0-4EC2-9F14-8DB995C6AFFD}" v="46" dt="2020-12-20T13:43:13.619"/>
    <p1510:client id="{29EBEF49-08E0-1079-223D-A6AFD07F814E}" v="175" dt="2021-01-06T15:57:19.855"/>
    <p1510:client id="{2A9AF1DC-EE8D-8B8D-9F61-351E0086B132}" v="327" dt="2021-01-07T16:13:32.447"/>
    <p1510:client id="{2E9605A7-A005-1129-4F41-C57CBE50AEB1}" v="79" dt="2021-01-30T12:23:25.135"/>
    <p1510:client id="{2F54918B-5C7D-0D11-37EB-1980B1858597}" v="11" dt="2021-01-05T23:40:50.403"/>
    <p1510:client id="{33D7BE52-B276-8234-0085-237647B94DE8}" v="16" dt="2020-12-25T07:31:16.953"/>
    <p1510:client id="{33DFD6A6-605A-0FCA-5779-AF6B18165B3A}" v="3629" dt="2020-12-22T22:27:51.570"/>
    <p1510:client id="{397C395A-CC8C-0B17-3B9A-42F74EA64506}" v="1" dt="2021-01-25T19:10:28.088"/>
    <p1510:client id="{3E88EDB7-D4AD-FA93-B7AD-4E7EF715B890}" v="14" dt="2021-01-08T22:59:04.718"/>
    <p1510:client id="{42F6C3B3-E68E-F9DA-BCC6-1038CFE32B34}" v="253" dt="2020-12-22T23:35:35.783"/>
    <p1510:client id="{4A5337AA-648B-7A35-2698-1FEED8AAE8CE}" v="272" dt="2020-12-27T20:11:58.283"/>
    <p1510:client id="{5431110E-73B4-E183-5CF8-3A69917E083B}" v="18" dt="2021-01-05T00:44:38.243"/>
    <p1510:client id="{562C2567-CF6F-B072-D93D-E3DE9F448FBF}" v="16" dt="2021-01-07T23:28:42.771"/>
    <p1510:client id="{5AA64972-F47E-57BC-2AED-9F144C7BAC62}" v="1485" dt="2020-12-20T19:06:25.097"/>
    <p1510:client id="{5AD1EFEA-EA88-11B3-0985-9A0582CC08CB}" v="2" dt="2021-01-18T11:52:28.346"/>
    <p1510:client id="{5DAECD50-F525-A5CC-E4BF-6596705021F3}" v="21" dt="2021-01-25T18:48:58.885"/>
    <p1510:client id="{622FE06A-51D0-95F5-2B18-19DAEBC3E402}" v="25" dt="2021-01-20T12:45:39.862"/>
    <p1510:client id="{6F26F795-F165-85D3-5E2D-F8840DD90BC2}" v="1" dt="2021-01-06T02:41:55.210"/>
    <p1510:client id="{6F2F7EEB-7201-DDBF-A9B1-091A5BF7DE84}" v="1348" dt="2020-12-21T15:37:28.724"/>
    <p1510:client id="{77C1FD61-0185-EE08-01A9-9ECE5D589AD7}" v="237" dt="2020-12-27T16:50:23.293"/>
    <p1510:client id="{7C15C20B-7A96-6E83-7B91-CBAAABE591AA}" v="286" dt="2020-12-28T20:03:27.092"/>
    <p1510:client id="{7D87268F-FC65-9DBD-0C10-89D9A65B0A37}" v="819" dt="2020-12-27T21:42:32.530"/>
    <p1510:client id="{7DD57138-FBC0-7933-7D7E-0F56BB8D90AD}" v="21" dt="2021-01-05T02:42:04.411"/>
    <p1510:client id="{81D9E13B-11AC-6313-89C2-8685C4B8D17D}" v="9" dt="2021-01-07T23:19:12.179"/>
    <p1510:client id="{8D646CC9-D458-5687-FF6D-E16E968BF659}" v="6" dt="2021-01-12T23:57:04.154"/>
    <p1510:client id="{93C8E07E-0C75-D82D-77CF-8461BC1CAFAE}" v="269" dt="2021-01-04T21:07:24.891"/>
    <p1510:client id="{95F3C767-AB39-75C8-88A6-A63DFFDD39CC}" v="503" dt="2020-12-27T21:05:40.040"/>
    <p1510:client id="{9C778C44-1DE4-9C16-831D-B85DC287FF40}" v="12" dt="2020-12-20T19:11:48.942"/>
    <p1510:client id="{A43D4C4B-B722-1585-F8F5-F73CE4B49B32}" v="1256" dt="2020-12-20T22:38:50.583"/>
    <p1510:client id="{A68FC8B8-D37F-EB0E-A9E0-38C3F5B35FA2}" v="2" dt="2021-01-13T18:55:25.290"/>
    <p1510:client id="{A8E80953-1813-C7BC-6925-09DFFA8FD001}" v="16" dt="2020-12-24T14:08:31.501"/>
    <p1510:client id="{AADD8F4D-E3F8-852B-E4E8-B190677174F5}" v="57" dt="2020-12-28T19:37:18.835"/>
    <p1510:client id="{AB430B5E-CA5F-1FB7-34C4-46C9F832DC7A}" v="886" dt="2020-12-21T13:44:42.191"/>
    <p1510:client id="{B095EA24-4930-E9FE-C430-4B83E86BE21C}" v="1" dt="2021-01-12T01:54:46.982"/>
    <p1510:client id="{B547922F-0CEA-35CB-7247-2066B960C01A}" v="151" dt="2021-01-13T06:53:57.621"/>
    <p1510:client id="{BC480EBA-17E9-93BD-EB5A-19D04D9419BF}" v="22" dt="2020-12-22T15:29:34.291"/>
    <p1510:client id="{BD2346F5-B7D1-5A73-EC0D-B5ACC2AEB5D9}" v="30" dt="2020-12-24T17:56:01.913"/>
    <p1510:client id="{BE3FC36C-5DD8-3856-467F-5D2DA2645DC0}" v="79" dt="2020-12-27T23:01:16.488"/>
    <p1510:client id="{CA2FB437-13E6-5880-F74C-B75415111FB9}" v="44" dt="2021-01-13T01:56:50.778"/>
    <p1510:client id="{CBAD7CBE-FC7E-EA5E-BF8D-BD422147E077}" v="279" dt="2021-01-07T03:46:45.206"/>
    <p1510:client id="{D242BD90-0B9A-F443-7B3A-A7FE1099AC87}" v="131" dt="2021-01-06T23:36:59.374"/>
    <p1510:client id="{D3D87914-0DDD-8F88-75EE-0B59793FCA46}" v="26" dt="2020-12-28T16:36:28.248"/>
    <p1510:client id="{D8B24BB1-EBAB-C4F3-4D4E-9AD4DD43C557}" v="47" dt="2021-01-07T20:06:23.420"/>
    <p1510:client id="{D9DEAEB2-312A-336D-4A85-8D9ABB2F9CF5}" v="1" dt="2021-01-12T02:05:52.815"/>
    <p1510:client id="{DE5BCDBE-CD18-240F-C4FB-6BFC36DD2A0E}" v="2" dt="2021-01-06T22:43:43.946"/>
    <p1510:client id="{E4E241EB-9DD5-DB2D-6E12-38A30A22B38B}" v="1956" dt="2021-01-15T04:10:39.294"/>
    <p1510:client id="{E62F42E7-A0D0-771B-23E8-F326B445C98D}" v="386" dt="2020-12-28T19:27:39.834"/>
    <p1510:client id="{EAFC9F5B-DCD3-A24C-42FE-419A488DDD49}" v="24" dt="2020-12-27T12:01:53.957"/>
    <p1510:client id="{F92929BF-3A8C-7F13-15FC-C0B01DB69F8F}" v="247" dt="2020-12-27T18:26:39.3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_rels/data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7731F1-7EB4-4CAF-AD6A-83A4F716E5C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12F335D-3DB7-4F60-8C52-1301AD004B58}">
      <dgm:prSet/>
      <dgm:spPr/>
      <dgm:t>
        <a:bodyPr/>
        <a:lstStyle/>
        <a:p>
          <a:r>
            <a:rPr lang="en-US" dirty="0"/>
            <a:t>Introduction to deep learning.</a:t>
          </a:r>
        </a:p>
      </dgm:t>
    </dgm:pt>
    <dgm:pt modelId="{7A5C9BEC-E74C-4C44-BC73-D192908C0DBC}" type="parTrans" cxnId="{83666D01-822A-4F87-8EBB-26922DEBC8EE}">
      <dgm:prSet/>
      <dgm:spPr/>
      <dgm:t>
        <a:bodyPr/>
        <a:lstStyle/>
        <a:p>
          <a:endParaRPr lang="en-US"/>
        </a:p>
      </dgm:t>
    </dgm:pt>
    <dgm:pt modelId="{A46EC765-528F-4E26-A4B7-5DB154E89057}" type="sibTrans" cxnId="{83666D01-822A-4F87-8EBB-26922DEBC8EE}">
      <dgm:prSet/>
      <dgm:spPr/>
      <dgm:t>
        <a:bodyPr/>
        <a:lstStyle/>
        <a:p>
          <a:endParaRPr lang="en-US"/>
        </a:p>
      </dgm:t>
    </dgm:pt>
    <dgm:pt modelId="{11A97F46-1468-4AD1-915F-05FA20CCB372}">
      <dgm:prSet/>
      <dgm:spPr/>
      <dgm:t>
        <a:bodyPr/>
        <a:lstStyle/>
        <a:p>
          <a:r>
            <a:rPr lang="en-US" dirty="0"/>
            <a:t>The idea behind Machine learning.</a:t>
          </a:r>
        </a:p>
      </dgm:t>
    </dgm:pt>
    <dgm:pt modelId="{5A452F00-3610-4E75-8FB0-8BC275607701}" type="parTrans" cxnId="{E5A7BB72-6293-4166-8AAF-5F2AB628E298}">
      <dgm:prSet/>
      <dgm:spPr/>
      <dgm:t>
        <a:bodyPr/>
        <a:lstStyle/>
        <a:p>
          <a:endParaRPr lang="en-US"/>
        </a:p>
      </dgm:t>
    </dgm:pt>
    <dgm:pt modelId="{128B6E0A-3A8C-40E9-AF06-1A028D1815BA}" type="sibTrans" cxnId="{E5A7BB72-6293-4166-8AAF-5F2AB628E298}">
      <dgm:prSet/>
      <dgm:spPr/>
      <dgm:t>
        <a:bodyPr/>
        <a:lstStyle/>
        <a:p>
          <a:endParaRPr lang="en-US"/>
        </a:p>
      </dgm:t>
    </dgm:pt>
    <dgm:pt modelId="{F0777631-0824-4639-AC2D-E9E82D93F385}">
      <dgm:prSet/>
      <dgm:spPr/>
      <dgm:t>
        <a:bodyPr/>
        <a:lstStyle/>
        <a:p>
          <a:r>
            <a:rPr lang="en-US" dirty="0"/>
            <a:t>Feed Forward neural networks.</a:t>
          </a:r>
        </a:p>
      </dgm:t>
    </dgm:pt>
    <dgm:pt modelId="{D561798A-69CE-48D6-923D-77411DD7E610}" type="parTrans" cxnId="{DCFAE92B-E24D-4C02-992B-3B557138E2A8}">
      <dgm:prSet/>
      <dgm:spPr/>
      <dgm:t>
        <a:bodyPr/>
        <a:lstStyle/>
        <a:p>
          <a:endParaRPr lang="en-US"/>
        </a:p>
      </dgm:t>
    </dgm:pt>
    <dgm:pt modelId="{5811B986-A418-4B42-A69C-027CCF4E4D56}" type="sibTrans" cxnId="{DCFAE92B-E24D-4C02-992B-3B557138E2A8}">
      <dgm:prSet/>
      <dgm:spPr/>
      <dgm:t>
        <a:bodyPr/>
        <a:lstStyle/>
        <a:p>
          <a:endParaRPr lang="en-US"/>
        </a:p>
      </dgm:t>
    </dgm:pt>
    <dgm:pt modelId="{388E4920-CF3F-47C9-A472-19B7F235536A}">
      <dgm:prSet/>
      <dgm:spPr/>
      <dgm:t>
        <a:bodyPr/>
        <a:lstStyle/>
        <a:p>
          <a:r>
            <a:rPr lang="en-US" dirty="0"/>
            <a:t>Back propagation .</a:t>
          </a:r>
        </a:p>
      </dgm:t>
    </dgm:pt>
    <dgm:pt modelId="{446696C1-173E-4F46-B236-49E0534E1C7D}" type="parTrans" cxnId="{62DB1DB4-93AC-4F6D-8CC2-353BCBD43432}">
      <dgm:prSet/>
      <dgm:spPr/>
      <dgm:t>
        <a:bodyPr/>
        <a:lstStyle/>
        <a:p>
          <a:endParaRPr lang="en-US"/>
        </a:p>
      </dgm:t>
    </dgm:pt>
    <dgm:pt modelId="{DDE1351F-9D05-4956-8A1F-AEF94491D779}" type="sibTrans" cxnId="{62DB1DB4-93AC-4F6D-8CC2-353BCBD43432}">
      <dgm:prSet/>
      <dgm:spPr/>
      <dgm:t>
        <a:bodyPr/>
        <a:lstStyle/>
        <a:p>
          <a:endParaRPr lang="en-US"/>
        </a:p>
      </dgm:t>
    </dgm:pt>
    <dgm:pt modelId="{2789E219-B890-407E-BA3F-556416F3AFB6}">
      <dgm:prSet/>
      <dgm:spPr/>
      <dgm:t>
        <a:bodyPr/>
        <a:lstStyle/>
        <a:p>
          <a:r>
            <a:rPr lang="en-US" dirty="0"/>
            <a:t>What can go wrong.</a:t>
          </a:r>
        </a:p>
      </dgm:t>
    </dgm:pt>
    <dgm:pt modelId="{9558A6D7-0F6E-428B-A13E-5FFA74BDD42C}" type="parTrans" cxnId="{E77A22B6-0C86-42D4-981C-3DBCE958EF99}">
      <dgm:prSet/>
      <dgm:spPr/>
      <dgm:t>
        <a:bodyPr/>
        <a:lstStyle/>
        <a:p>
          <a:endParaRPr lang="en-US"/>
        </a:p>
      </dgm:t>
    </dgm:pt>
    <dgm:pt modelId="{429BEF93-7F20-42F7-AA97-1C8137BCDD42}" type="sibTrans" cxnId="{E77A22B6-0C86-42D4-981C-3DBCE958EF99}">
      <dgm:prSet/>
      <dgm:spPr/>
      <dgm:t>
        <a:bodyPr/>
        <a:lstStyle/>
        <a:p>
          <a:endParaRPr lang="en-US"/>
        </a:p>
      </dgm:t>
    </dgm:pt>
    <dgm:pt modelId="{061E7930-12C1-4786-A7F8-9E6C93232932}" type="pres">
      <dgm:prSet presAssocID="{A07731F1-7EB4-4CAF-AD6A-83A4F716E5CB}" presName="linear" presStyleCnt="0">
        <dgm:presLayoutVars>
          <dgm:animLvl val="lvl"/>
          <dgm:resizeHandles val="exact"/>
        </dgm:presLayoutVars>
      </dgm:prSet>
      <dgm:spPr/>
    </dgm:pt>
    <dgm:pt modelId="{BD0ED712-353C-4283-ACBE-6AD77A50451C}" type="pres">
      <dgm:prSet presAssocID="{E12F335D-3DB7-4F60-8C52-1301AD004B58}" presName="parentText" presStyleLbl="node1" presStyleIdx="0" presStyleCnt="5">
        <dgm:presLayoutVars>
          <dgm:chMax val="0"/>
          <dgm:bulletEnabled val="1"/>
        </dgm:presLayoutVars>
      </dgm:prSet>
      <dgm:spPr/>
    </dgm:pt>
    <dgm:pt modelId="{A4F97D3C-166A-4F31-8DFE-720B22A8CC4E}" type="pres">
      <dgm:prSet presAssocID="{A46EC765-528F-4E26-A4B7-5DB154E89057}" presName="spacer" presStyleCnt="0"/>
      <dgm:spPr/>
    </dgm:pt>
    <dgm:pt modelId="{BB895CBC-7E61-499C-8D7E-95BE22BB475F}" type="pres">
      <dgm:prSet presAssocID="{11A97F46-1468-4AD1-915F-05FA20CCB372}" presName="parentText" presStyleLbl="node1" presStyleIdx="1" presStyleCnt="5">
        <dgm:presLayoutVars>
          <dgm:chMax val="0"/>
          <dgm:bulletEnabled val="1"/>
        </dgm:presLayoutVars>
      </dgm:prSet>
      <dgm:spPr/>
    </dgm:pt>
    <dgm:pt modelId="{0FACD374-31A0-4C4C-8AE4-DC747A9461DE}" type="pres">
      <dgm:prSet presAssocID="{128B6E0A-3A8C-40E9-AF06-1A028D1815BA}" presName="spacer" presStyleCnt="0"/>
      <dgm:spPr/>
    </dgm:pt>
    <dgm:pt modelId="{27AD720C-D6FA-480C-BFCD-4B6156D6EF6B}" type="pres">
      <dgm:prSet presAssocID="{F0777631-0824-4639-AC2D-E9E82D93F385}" presName="parentText" presStyleLbl="node1" presStyleIdx="2" presStyleCnt="5">
        <dgm:presLayoutVars>
          <dgm:chMax val="0"/>
          <dgm:bulletEnabled val="1"/>
        </dgm:presLayoutVars>
      </dgm:prSet>
      <dgm:spPr/>
    </dgm:pt>
    <dgm:pt modelId="{2E6045D5-7BDE-4DBC-A9C0-1600FF98A20E}" type="pres">
      <dgm:prSet presAssocID="{5811B986-A418-4B42-A69C-027CCF4E4D56}" presName="spacer" presStyleCnt="0"/>
      <dgm:spPr/>
    </dgm:pt>
    <dgm:pt modelId="{33EB893E-D4D3-4F7D-84AC-6EC5464D304F}" type="pres">
      <dgm:prSet presAssocID="{388E4920-CF3F-47C9-A472-19B7F235536A}" presName="parentText" presStyleLbl="node1" presStyleIdx="3" presStyleCnt="5">
        <dgm:presLayoutVars>
          <dgm:chMax val="0"/>
          <dgm:bulletEnabled val="1"/>
        </dgm:presLayoutVars>
      </dgm:prSet>
      <dgm:spPr/>
    </dgm:pt>
    <dgm:pt modelId="{173A5FAD-7D00-4928-82BC-7252C7BCBE13}" type="pres">
      <dgm:prSet presAssocID="{DDE1351F-9D05-4956-8A1F-AEF94491D779}" presName="spacer" presStyleCnt="0"/>
      <dgm:spPr/>
    </dgm:pt>
    <dgm:pt modelId="{50733C20-57BC-4DD6-9A94-CBDC04DEDCC3}" type="pres">
      <dgm:prSet presAssocID="{2789E219-B890-407E-BA3F-556416F3AFB6}" presName="parentText" presStyleLbl="node1" presStyleIdx="4" presStyleCnt="5">
        <dgm:presLayoutVars>
          <dgm:chMax val="0"/>
          <dgm:bulletEnabled val="1"/>
        </dgm:presLayoutVars>
      </dgm:prSet>
      <dgm:spPr/>
    </dgm:pt>
  </dgm:ptLst>
  <dgm:cxnLst>
    <dgm:cxn modelId="{83666D01-822A-4F87-8EBB-26922DEBC8EE}" srcId="{A07731F1-7EB4-4CAF-AD6A-83A4F716E5CB}" destId="{E12F335D-3DB7-4F60-8C52-1301AD004B58}" srcOrd="0" destOrd="0" parTransId="{7A5C9BEC-E74C-4C44-BC73-D192908C0DBC}" sibTransId="{A46EC765-528F-4E26-A4B7-5DB154E89057}"/>
    <dgm:cxn modelId="{98D26306-23B3-416C-9EC1-F6F15CD5F27E}" type="presOf" srcId="{A07731F1-7EB4-4CAF-AD6A-83A4F716E5CB}" destId="{061E7930-12C1-4786-A7F8-9E6C93232932}" srcOrd="0" destOrd="0" presId="urn:microsoft.com/office/officeart/2005/8/layout/vList2"/>
    <dgm:cxn modelId="{DCFAE92B-E24D-4C02-992B-3B557138E2A8}" srcId="{A07731F1-7EB4-4CAF-AD6A-83A4F716E5CB}" destId="{F0777631-0824-4639-AC2D-E9E82D93F385}" srcOrd="2" destOrd="0" parTransId="{D561798A-69CE-48D6-923D-77411DD7E610}" sibTransId="{5811B986-A418-4B42-A69C-027CCF4E4D56}"/>
    <dgm:cxn modelId="{E5A7BB72-6293-4166-8AAF-5F2AB628E298}" srcId="{A07731F1-7EB4-4CAF-AD6A-83A4F716E5CB}" destId="{11A97F46-1468-4AD1-915F-05FA20CCB372}" srcOrd="1" destOrd="0" parTransId="{5A452F00-3610-4E75-8FB0-8BC275607701}" sibTransId="{128B6E0A-3A8C-40E9-AF06-1A028D1815BA}"/>
    <dgm:cxn modelId="{795E5878-132F-4AA4-8333-9A8173277AEF}" type="presOf" srcId="{E12F335D-3DB7-4F60-8C52-1301AD004B58}" destId="{BD0ED712-353C-4283-ACBE-6AD77A50451C}" srcOrd="0" destOrd="0" presId="urn:microsoft.com/office/officeart/2005/8/layout/vList2"/>
    <dgm:cxn modelId="{746A2D7F-6DEB-42F7-8B46-F80002292C48}" type="presOf" srcId="{2789E219-B890-407E-BA3F-556416F3AFB6}" destId="{50733C20-57BC-4DD6-9A94-CBDC04DEDCC3}" srcOrd="0" destOrd="0" presId="urn:microsoft.com/office/officeart/2005/8/layout/vList2"/>
    <dgm:cxn modelId="{BC415983-BD05-4CB4-BED2-0CC3BAD79D8A}" type="presOf" srcId="{388E4920-CF3F-47C9-A472-19B7F235536A}" destId="{33EB893E-D4D3-4F7D-84AC-6EC5464D304F}" srcOrd="0" destOrd="0" presId="urn:microsoft.com/office/officeart/2005/8/layout/vList2"/>
    <dgm:cxn modelId="{47B8E79E-C68B-4C30-A683-BC56DAEEE5EE}" type="presOf" srcId="{F0777631-0824-4639-AC2D-E9E82D93F385}" destId="{27AD720C-D6FA-480C-BFCD-4B6156D6EF6B}" srcOrd="0" destOrd="0" presId="urn:microsoft.com/office/officeart/2005/8/layout/vList2"/>
    <dgm:cxn modelId="{62DB1DB4-93AC-4F6D-8CC2-353BCBD43432}" srcId="{A07731F1-7EB4-4CAF-AD6A-83A4F716E5CB}" destId="{388E4920-CF3F-47C9-A472-19B7F235536A}" srcOrd="3" destOrd="0" parTransId="{446696C1-173E-4F46-B236-49E0534E1C7D}" sibTransId="{DDE1351F-9D05-4956-8A1F-AEF94491D779}"/>
    <dgm:cxn modelId="{E77A22B6-0C86-42D4-981C-3DBCE958EF99}" srcId="{A07731F1-7EB4-4CAF-AD6A-83A4F716E5CB}" destId="{2789E219-B890-407E-BA3F-556416F3AFB6}" srcOrd="4" destOrd="0" parTransId="{9558A6D7-0F6E-428B-A13E-5FFA74BDD42C}" sibTransId="{429BEF93-7F20-42F7-AA97-1C8137BCDD42}"/>
    <dgm:cxn modelId="{BAFA7BD5-99BC-40B9-A2B4-2749FA15BE0E}" type="presOf" srcId="{11A97F46-1468-4AD1-915F-05FA20CCB372}" destId="{BB895CBC-7E61-499C-8D7E-95BE22BB475F}" srcOrd="0" destOrd="0" presId="urn:microsoft.com/office/officeart/2005/8/layout/vList2"/>
    <dgm:cxn modelId="{6A6C0E00-A5D4-4769-9628-4DAD9BA4F2A6}" type="presParOf" srcId="{061E7930-12C1-4786-A7F8-9E6C93232932}" destId="{BD0ED712-353C-4283-ACBE-6AD77A50451C}" srcOrd="0" destOrd="0" presId="urn:microsoft.com/office/officeart/2005/8/layout/vList2"/>
    <dgm:cxn modelId="{4D1D144C-65C4-4FF1-B157-711BBBCA86F0}" type="presParOf" srcId="{061E7930-12C1-4786-A7F8-9E6C93232932}" destId="{A4F97D3C-166A-4F31-8DFE-720B22A8CC4E}" srcOrd="1" destOrd="0" presId="urn:microsoft.com/office/officeart/2005/8/layout/vList2"/>
    <dgm:cxn modelId="{FD765261-3024-47A8-8395-E1F5C0980B61}" type="presParOf" srcId="{061E7930-12C1-4786-A7F8-9E6C93232932}" destId="{BB895CBC-7E61-499C-8D7E-95BE22BB475F}" srcOrd="2" destOrd="0" presId="urn:microsoft.com/office/officeart/2005/8/layout/vList2"/>
    <dgm:cxn modelId="{91C6F868-FE84-4F9F-BF5D-08F21D2C3018}" type="presParOf" srcId="{061E7930-12C1-4786-A7F8-9E6C93232932}" destId="{0FACD374-31A0-4C4C-8AE4-DC747A9461DE}" srcOrd="3" destOrd="0" presId="urn:microsoft.com/office/officeart/2005/8/layout/vList2"/>
    <dgm:cxn modelId="{007BA09E-A731-4CED-8014-813442793BC4}" type="presParOf" srcId="{061E7930-12C1-4786-A7F8-9E6C93232932}" destId="{27AD720C-D6FA-480C-BFCD-4B6156D6EF6B}" srcOrd="4" destOrd="0" presId="urn:microsoft.com/office/officeart/2005/8/layout/vList2"/>
    <dgm:cxn modelId="{20D2E214-BE9B-4783-8FB0-7D8283801CE5}" type="presParOf" srcId="{061E7930-12C1-4786-A7F8-9E6C93232932}" destId="{2E6045D5-7BDE-4DBC-A9C0-1600FF98A20E}" srcOrd="5" destOrd="0" presId="urn:microsoft.com/office/officeart/2005/8/layout/vList2"/>
    <dgm:cxn modelId="{48CEAC33-12E5-461C-95B6-91D55EA2918F}" type="presParOf" srcId="{061E7930-12C1-4786-A7F8-9E6C93232932}" destId="{33EB893E-D4D3-4F7D-84AC-6EC5464D304F}" srcOrd="6" destOrd="0" presId="urn:microsoft.com/office/officeart/2005/8/layout/vList2"/>
    <dgm:cxn modelId="{40D5BE52-423B-4322-8726-6F31417F4F7F}" type="presParOf" srcId="{061E7930-12C1-4786-A7F8-9E6C93232932}" destId="{173A5FAD-7D00-4928-82BC-7252C7BCBE13}" srcOrd="7" destOrd="0" presId="urn:microsoft.com/office/officeart/2005/8/layout/vList2"/>
    <dgm:cxn modelId="{FA91EEA5-2112-43E1-BA2E-8D3511838593}" type="presParOf" srcId="{061E7930-12C1-4786-A7F8-9E6C93232932}" destId="{50733C20-57BC-4DD6-9A94-CBDC04DEDCC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AD7CF5-D99B-49D7-B0B6-88B05924E17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51749A8-2741-45B5-9B14-85D1CCC00FC0}">
      <dgm:prSet/>
      <dgm:spPr/>
      <dgm:t>
        <a:bodyPr/>
        <a:lstStyle/>
        <a:p>
          <a:r>
            <a:rPr lang="en-US"/>
            <a:t>After taking the activation functions of the weighted sum of the inputs , we get the values of the new layer , which we will repeat the same process to connect to the next layer :</a:t>
          </a:r>
        </a:p>
      </dgm:t>
    </dgm:pt>
    <dgm:pt modelId="{F6F10354-81D7-4325-B9EA-7D379BBDA9B1}" type="parTrans" cxnId="{22874954-4AA0-42B5-A6A2-7CA09BBD7E08}">
      <dgm:prSet/>
      <dgm:spPr/>
      <dgm:t>
        <a:bodyPr/>
        <a:lstStyle/>
        <a:p>
          <a:endParaRPr lang="en-US"/>
        </a:p>
      </dgm:t>
    </dgm:pt>
    <dgm:pt modelId="{90F732DB-832D-484D-8F0D-1B1CDFB44B79}" type="sibTrans" cxnId="{22874954-4AA0-42B5-A6A2-7CA09BBD7E08}">
      <dgm:prSet/>
      <dgm:spPr/>
      <dgm:t>
        <a:bodyPr/>
        <a:lstStyle/>
        <a:p>
          <a:endParaRPr lang="en-US"/>
        </a:p>
      </dgm:t>
    </dgm:pt>
    <dgm:pt modelId="{ED78B818-41F3-4C08-AE55-764D0E4340D9}">
      <dgm:prSet/>
      <dgm:spPr/>
      <dgm:t>
        <a:bodyPr/>
        <a:lstStyle/>
        <a:p>
          <a:r>
            <a:rPr lang="en-US"/>
            <a:t>1 . Connect the previous neuron with weights and bais </a:t>
          </a:r>
        </a:p>
      </dgm:t>
    </dgm:pt>
    <dgm:pt modelId="{FFAB497F-90BF-48E7-BCC5-875FD8802AD5}" type="parTrans" cxnId="{2C619B5B-38E9-4481-832F-5FEAACF5C9FF}">
      <dgm:prSet/>
      <dgm:spPr/>
      <dgm:t>
        <a:bodyPr/>
        <a:lstStyle/>
        <a:p>
          <a:endParaRPr lang="en-US"/>
        </a:p>
      </dgm:t>
    </dgm:pt>
    <dgm:pt modelId="{B0E138D0-6135-40F1-AA5F-8FDA4DE14D78}" type="sibTrans" cxnId="{2C619B5B-38E9-4481-832F-5FEAACF5C9FF}">
      <dgm:prSet/>
      <dgm:spPr/>
      <dgm:t>
        <a:bodyPr/>
        <a:lstStyle/>
        <a:p>
          <a:endParaRPr lang="en-US"/>
        </a:p>
      </dgm:t>
    </dgm:pt>
    <dgm:pt modelId="{2A7B9288-9668-4497-9BFA-F3D08DC499F5}">
      <dgm:prSet/>
      <dgm:spPr/>
      <dgm:t>
        <a:bodyPr/>
        <a:lstStyle/>
        <a:p>
          <a:r>
            <a:rPr lang="en-US"/>
            <a:t>[X1.w1 + X2.w2 +… + bias]  </a:t>
          </a:r>
        </a:p>
      </dgm:t>
    </dgm:pt>
    <dgm:pt modelId="{7BBE7902-B636-436C-864A-3A9066BA008C}" type="parTrans" cxnId="{130731D3-9135-480D-A964-A40A2F2B58E8}">
      <dgm:prSet/>
      <dgm:spPr/>
      <dgm:t>
        <a:bodyPr/>
        <a:lstStyle/>
        <a:p>
          <a:endParaRPr lang="en-US"/>
        </a:p>
      </dgm:t>
    </dgm:pt>
    <dgm:pt modelId="{64D8C743-6895-429A-8F6F-0662ED3585D5}" type="sibTrans" cxnId="{130731D3-9135-480D-A964-A40A2F2B58E8}">
      <dgm:prSet/>
      <dgm:spPr/>
      <dgm:t>
        <a:bodyPr/>
        <a:lstStyle/>
        <a:p>
          <a:endParaRPr lang="en-US"/>
        </a:p>
      </dgm:t>
    </dgm:pt>
    <dgm:pt modelId="{409CA62C-784B-4A86-BDAD-2588A2B59A66}">
      <dgm:prSet/>
      <dgm:spPr/>
      <dgm:t>
        <a:bodyPr/>
        <a:lstStyle/>
        <a:p>
          <a:r>
            <a:rPr lang="en-US"/>
            <a:t>2. Get the activation function of the output of that new layer</a:t>
          </a:r>
        </a:p>
      </dgm:t>
    </dgm:pt>
    <dgm:pt modelId="{7355E260-7CEE-48C5-BEEE-6D7DB10873D3}" type="parTrans" cxnId="{A3CF0FE1-FFBB-4914-AB12-1A4CCE9F0B7E}">
      <dgm:prSet/>
      <dgm:spPr/>
      <dgm:t>
        <a:bodyPr/>
        <a:lstStyle/>
        <a:p>
          <a:endParaRPr lang="en-US"/>
        </a:p>
      </dgm:t>
    </dgm:pt>
    <dgm:pt modelId="{198F08FD-EF13-404C-A194-1AB92F964F2A}" type="sibTrans" cxnId="{A3CF0FE1-FFBB-4914-AB12-1A4CCE9F0B7E}">
      <dgm:prSet/>
      <dgm:spPr/>
      <dgm:t>
        <a:bodyPr/>
        <a:lstStyle/>
        <a:p>
          <a:endParaRPr lang="en-US"/>
        </a:p>
      </dgm:t>
    </dgm:pt>
    <dgm:pt modelId="{0DFA10D2-D84B-4023-93FA-01989BF4B034}">
      <dgm:prSet/>
      <dgm:spPr/>
      <dgm:t>
        <a:bodyPr/>
        <a:lstStyle/>
        <a:p>
          <a:r>
            <a:rPr lang="en-US"/>
            <a:t>3. Till you reach the output layer (consists of 2 neurons if u want to classify cats vs dogs ) the output now is just a random number between 0 and 1 given zero is a dog and 1 is a cat</a:t>
          </a:r>
        </a:p>
      </dgm:t>
    </dgm:pt>
    <dgm:pt modelId="{6B89E095-1455-49C4-AA18-B114B6C54B4A}" type="parTrans" cxnId="{AD3E09F1-3C4F-474A-944C-17F5338313DE}">
      <dgm:prSet/>
      <dgm:spPr/>
      <dgm:t>
        <a:bodyPr/>
        <a:lstStyle/>
        <a:p>
          <a:endParaRPr lang="en-US"/>
        </a:p>
      </dgm:t>
    </dgm:pt>
    <dgm:pt modelId="{1DEE6973-125B-42C9-A689-A1CBA1F4B0D6}" type="sibTrans" cxnId="{AD3E09F1-3C4F-474A-944C-17F5338313DE}">
      <dgm:prSet/>
      <dgm:spPr/>
      <dgm:t>
        <a:bodyPr/>
        <a:lstStyle/>
        <a:p>
          <a:endParaRPr lang="en-US"/>
        </a:p>
      </dgm:t>
    </dgm:pt>
    <dgm:pt modelId="{DAD57BDE-E965-4354-967A-2E41DDE5DCC9}" type="pres">
      <dgm:prSet presAssocID="{91AD7CF5-D99B-49D7-B0B6-88B05924E174}" presName="root" presStyleCnt="0">
        <dgm:presLayoutVars>
          <dgm:dir/>
          <dgm:resizeHandles val="exact"/>
        </dgm:presLayoutVars>
      </dgm:prSet>
      <dgm:spPr/>
    </dgm:pt>
    <dgm:pt modelId="{D52DD871-F89F-4B6C-8577-7BD094176AF2}" type="pres">
      <dgm:prSet presAssocID="{D51749A8-2741-45B5-9B14-85D1CCC00FC0}" presName="compNode" presStyleCnt="0"/>
      <dgm:spPr/>
    </dgm:pt>
    <dgm:pt modelId="{A3D5157B-C1B1-4DEE-9B30-262CC348A85A}" type="pres">
      <dgm:prSet presAssocID="{D51749A8-2741-45B5-9B14-85D1CCC00FC0}" presName="bgRect" presStyleLbl="bgShp" presStyleIdx="0" presStyleCnt="5"/>
      <dgm:spPr/>
    </dgm:pt>
    <dgm:pt modelId="{4A406878-311E-41DB-92AD-7C494D01A383}" type="pres">
      <dgm:prSet presAssocID="{D51749A8-2741-45B5-9B14-85D1CCC00FC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F1E8F67-02E2-401A-AD83-AF1C5C4022ED}" type="pres">
      <dgm:prSet presAssocID="{D51749A8-2741-45B5-9B14-85D1CCC00FC0}" presName="spaceRect" presStyleCnt="0"/>
      <dgm:spPr/>
    </dgm:pt>
    <dgm:pt modelId="{88A07997-B6A6-41E7-8550-41E77D1562D9}" type="pres">
      <dgm:prSet presAssocID="{D51749A8-2741-45B5-9B14-85D1CCC00FC0}" presName="parTx" presStyleLbl="revTx" presStyleIdx="0" presStyleCnt="5">
        <dgm:presLayoutVars>
          <dgm:chMax val="0"/>
          <dgm:chPref val="0"/>
        </dgm:presLayoutVars>
      </dgm:prSet>
      <dgm:spPr/>
    </dgm:pt>
    <dgm:pt modelId="{6D003B10-02E7-4FA4-9318-A858D5A6BC5F}" type="pres">
      <dgm:prSet presAssocID="{90F732DB-832D-484D-8F0D-1B1CDFB44B79}" presName="sibTrans" presStyleCnt="0"/>
      <dgm:spPr/>
    </dgm:pt>
    <dgm:pt modelId="{7DEA5B26-D66C-4EAE-B436-441F76376E12}" type="pres">
      <dgm:prSet presAssocID="{ED78B818-41F3-4C08-AE55-764D0E4340D9}" presName="compNode" presStyleCnt="0"/>
      <dgm:spPr/>
    </dgm:pt>
    <dgm:pt modelId="{7536993F-C1F0-4AC6-9682-115664BAEF07}" type="pres">
      <dgm:prSet presAssocID="{ED78B818-41F3-4C08-AE55-764D0E4340D9}" presName="bgRect" presStyleLbl="bgShp" presStyleIdx="1" presStyleCnt="5"/>
      <dgm:spPr/>
    </dgm:pt>
    <dgm:pt modelId="{60DF7F79-E0DD-4E3C-8A51-E4102BC81564}" type="pres">
      <dgm:prSet presAssocID="{ED78B818-41F3-4C08-AE55-764D0E4340D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FB373666-C5C0-43A6-B147-1227BE913D7A}" type="pres">
      <dgm:prSet presAssocID="{ED78B818-41F3-4C08-AE55-764D0E4340D9}" presName="spaceRect" presStyleCnt="0"/>
      <dgm:spPr/>
    </dgm:pt>
    <dgm:pt modelId="{7F614191-6E1F-4FDC-BADA-3C1E56D31FEC}" type="pres">
      <dgm:prSet presAssocID="{ED78B818-41F3-4C08-AE55-764D0E4340D9}" presName="parTx" presStyleLbl="revTx" presStyleIdx="1" presStyleCnt="5">
        <dgm:presLayoutVars>
          <dgm:chMax val="0"/>
          <dgm:chPref val="0"/>
        </dgm:presLayoutVars>
      </dgm:prSet>
      <dgm:spPr/>
    </dgm:pt>
    <dgm:pt modelId="{C53AB733-F609-4853-B594-97D45F25DC39}" type="pres">
      <dgm:prSet presAssocID="{B0E138D0-6135-40F1-AA5F-8FDA4DE14D78}" presName="sibTrans" presStyleCnt="0"/>
      <dgm:spPr/>
    </dgm:pt>
    <dgm:pt modelId="{CA8F3FA8-9CA6-47FC-9F01-FB564EFF528C}" type="pres">
      <dgm:prSet presAssocID="{2A7B9288-9668-4497-9BFA-F3D08DC499F5}" presName="compNode" presStyleCnt="0"/>
      <dgm:spPr/>
    </dgm:pt>
    <dgm:pt modelId="{6A09AF8F-725B-4FA6-8DCB-A2098E342D54}" type="pres">
      <dgm:prSet presAssocID="{2A7B9288-9668-4497-9BFA-F3D08DC499F5}" presName="bgRect" presStyleLbl="bgShp" presStyleIdx="2" presStyleCnt="5"/>
      <dgm:spPr/>
    </dgm:pt>
    <dgm:pt modelId="{18D4C163-C045-4ECC-A68C-D546B9B581DC}" type="pres">
      <dgm:prSet presAssocID="{2A7B9288-9668-4497-9BFA-F3D08DC499F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B7460405-8D41-48F0-8EEB-F3782171A231}" type="pres">
      <dgm:prSet presAssocID="{2A7B9288-9668-4497-9BFA-F3D08DC499F5}" presName="spaceRect" presStyleCnt="0"/>
      <dgm:spPr/>
    </dgm:pt>
    <dgm:pt modelId="{FA1CEAE9-07DB-4978-A82E-FC96C7D2CC4B}" type="pres">
      <dgm:prSet presAssocID="{2A7B9288-9668-4497-9BFA-F3D08DC499F5}" presName="parTx" presStyleLbl="revTx" presStyleIdx="2" presStyleCnt="5">
        <dgm:presLayoutVars>
          <dgm:chMax val="0"/>
          <dgm:chPref val="0"/>
        </dgm:presLayoutVars>
      </dgm:prSet>
      <dgm:spPr/>
    </dgm:pt>
    <dgm:pt modelId="{BFAAC1B2-00C1-4F01-9D18-996EC63B64FF}" type="pres">
      <dgm:prSet presAssocID="{64D8C743-6895-429A-8F6F-0662ED3585D5}" presName="sibTrans" presStyleCnt="0"/>
      <dgm:spPr/>
    </dgm:pt>
    <dgm:pt modelId="{7E51E29B-81B8-408C-B732-9BBCA91C7708}" type="pres">
      <dgm:prSet presAssocID="{409CA62C-784B-4A86-BDAD-2588A2B59A66}" presName="compNode" presStyleCnt="0"/>
      <dgm:spPr/>
    </dgm:pt>
    <dgm:pt modelId="{EBEBDC7C-436B-4138-B47F-68F6CC0F7DF2}" type="pres">
      <dgm:prSet presAssocID="{409CA62C-784B-4A86-BDAD-2588A2B59A66}" presName="bgRect" presStyleLbl="bgShp" presStyleIdx="3" presStyleCnt="5"/>
      <dgm:spPr/>
    </dgm:pt>
    <dgm:pt modelId="{783B9221-3487-49ED-8AF4-D92653905CB6}" type="pres">
      <dgm:prSet presAssocID="{409CA62C-784B-4A86-BDAD-2588A2B59A6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DAA5986B-C82F-427E-8832-76EC8FDE515D}" type="pres">
      <dgm:prSet presAssocID="{409CA62C-784B-4A86-BDAD-2588A2B59A66}" presName="spaceRect" presStyleCnt="0"/>
      <dgm:spPr/>
    </dgm:pt>
    <dgm:pt modelId="{C9DC4F4A-40CA-4B79-BAA1-8E3C871FEFDE}" type="pres">
      <dgm:prSet presAssocID="{409CA62C-784B-4A86-BDAD-2588A2B59A66}" presName="parTx" presStyleLbl="revTx" presStyleIdx="3" presStyleCnt="5">
        <dgm:presLayoutVars>
          <dgm:chMax val="0"/>
          <dgm:chPref val="0"/>
        </dgm:presLayoutVars>
      </dgm:prSet>
      <dgm:spPr/>
    </dgm:pt>
    <dgm:pt modelId="{D4F31BE1-ADCC-40AC-8CE8-A2C81636DCFA}" type="pres">
      <dgm:prSet presAssocID="{198F08FD-EF13-404C-A194-1AB92F964F2A}" presName="sibTrans" presStyleCnt="0"/>
      <dgm:spPr/>
    </dgm:pt>
    <dgm:pt modelId="{03384B1B-3081-454A-B050-61EDB66B2127}" type="pres">
      <dgm:prSet presAssocID="{0DFA10D2-D84B-4023-93FA-01989BF4B034}" presName="compNode" presStyleCnt="0"/>
      <dgm:spPr/>
    </dgm:pt>
    <dgm:pt modelId="{EF876958-5A0E-43B9-BD14-C24B14DECFBE}" type="pres">
      <dgm:prSet presAssocID="{0DFA10D2-D84B-4023-93FA-01989BF4B034}" presName="bgRect" presStyleLbl="bgShp" presStyleIdx="4" presStyleCnt="5"/>
      <dgm:spPr/>
    </dgm:pt>
    <dgm:pt modelId="{47EE060C-5C5A-4449-8A32-4773CD6FDD74}" type="pres">
      <dgm:prSet presAssocID="{0DFA10D2-D84B-4023-93FA-01989BF4B03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at"/>
        </a:ext>
      </dgm:extLst>
    </dgm:pt>
    <dgm:pt modelId="{1314CADC-3AF7-4110-85CB-9153572CA906}" type="pres">
      <dgm:prSet presAssocID="{0DFA10D2-D84B-4023-93FA-01989BF4B034}" presName="spaceRect" presStyleCnt="0"/>
      <dgm:spPr/>
    </dgm:pt>
    <dgm:pt modelId="{F1972C37-8F7C-404B-9DB8-0FF98EFCC4EE}" type="pres">
      <dgm:prSet presAssocID="{0DFA10D2-D84B-4023-93FA-01989BF4B034}" presName="parTx" presStyleLbl="revTx" presStyleIdx="4" presStyleCnt="5">
        <dgm:presLayoutVars>
          <dgm:chMax val="0"/>
          <dgm:chPref val="0"/>
        </dgm:presLayoutVars>
      </dgm:prSet>
      <dgm:spPr/>
    </dgm:pt>
  </dgm:ptLst>
  <dgm:cxnLst>
    <dgm:cxn modelId="{85EFA61E-8797-411F-AC26-3F8F9A8BAECE}" type="presOf" srcId="{ED78B818-41F3-4C08-AE55-764D0E4340D9}" destId="{7F614191-6E1F-4FDC-BADA-3C1E56D31FEC}" srcOrd="0" destOrd="0" presId="urn:microsoft.com/office/officeart/2018/2/layout/IconVerticalSolidList"/>
    <dgm:cxn modelId="{2C619B5B-38E9-4481-832F-5FEAACF5C9FF}" srcId="{91AD7CF5-D99B-49D7-B0B6-88B05924E174}" destId="{ED78B818-41F3-4C08-AE55-764D0E4340D9}" srcOrd="1" destOrd="0" parTransId="{FFAB497F-90BF-48E7-BCC5-875FD8802AD5}" sibTransId="{B0E138D0-6135-40F1-AA5F-8FDA4DE14D78}"/>
    <dgm:cxn modelId="{2F4D3C66-C37F-488B-9B14-9747A04D56E5}" type="presOf" srcId="{2A7B9288-9668-4497-9BFA-F3D08DC499F5}" destId="{FA1CEAE9-07DB-4978-A82E-FC96C7D2CC4B}" srcOrd="0" destOrd="0" presId="urn:microsoft.com/office/officeart/2018/2/layout/IconVerticalSolidList"/>
    <dgm:cxn modelId="{22874954-4AA0-42B5-A6A2-7CA09BBD7E08}" srcId="{91AD7CF5-D99B-49D7-B0B6-88B05924E174}" destId="{D51749A8-2741-45B5-9B14-85D1CCC00FC0}" srcOrd="0" destOrd="0" parTransId="{F6F10354-81D7-4325-B9EA-7D379BBDA9B1}" sibTransId="{90F732DB-832D-484D-8F0D-1B1CDFB44B79}"/>
    <dgm:cxn modelId="{5B9E1458-122C-4428-AA52-E8D41425E61E}" type="presOf" srcId="{91AD7CF5-D99B-49D7-B0B6-88B05924E174}" destId="{DAD57BDE-E965-4354-967A-2E41DDE5DCC9}" srcOrd="0" destOrd="0" presId="urn:microsoft.com/office/officeart/2018/2/layout/IconVerticalSolidList"/>
    <dgm:cxn modelId="{AFAE0187-F4B3-45DF-AECA-E9E11F1E1189}" type="presOf" srcId="{409CA62C-784B-4A86-BDAD-2588A2B59A66}" destId="{C9DC4F4A-40CA-4B79-BAA1-8E3C871FEFDE}" srcOrd="0" destOrd="0" presId="urn:microsoft.com/office/officeart/2018/2/layout/IconVerticalSolidList"/>
    <dgm:cxn modelId="{D080F98B-AEAC-4363-84F3-A9F4EA58E174}" type="presOf" srcId="{0DFA10D2-D84B-4023-93FA-01989BF4B034}" destId="{F1972C37-8F7C-404B-9DB8-0FF98EFCC4EE}" srcOrd="0" destOrd="0" presId="urn:microsoft.com/office/officeart/2018/2/layout/IconVerticalSolidList"/>
    <dgm:cxn modelId="{130731D3-9135-480D-A964-A40A2F2B58E8}" srcId="{91AD7CF5-D99B-49D7-B0B6-88B05924E174}" destId="{2A7B9288-9668-4497-9BFA-F3D08DC499F5}" srcOrd="2" destOrd="0" parTransId="{7BBE7902-B636-436C-864A-3A9066BA008C}" sibTransId="{64D8C743-6895-429A-8F6F-0662ED3585D5}"/>
    <dgm:cxn modelId="{A3CF0FE1-FFBB-4914-AB12-1A4CCE9F0B7E}" srcId="{91AD7CF5-D99B-49D7-B0B6-88B05924E174}" destId="{409CA62C-784B-4A86-BDAD-2588A2B59A66}" srcOrd="3" destOrd="0" parTransId="{7355E260-7CEE-48C5-BEEE-6D7DB10873D3}" sibTransId="{198F08FD-EF13-404C-A194-1AB92F964F2A}"/>
    <dgm:cxn modelId="{AD3E09F1-3C4F-474A-944C-17F5338313DE}" srcId="{91AD7CF5-D99B-49D7-B0B6-88B05924E174}" destId="{0DFA10D2-D84B-4023-93FA-01989BF4B034}" srcOrd="4" destOrd="0" parTransId="{6B89E095-1455-49C4-AA18-B114B6C54B4A}" sibTransId="{1DEE6973-125B-42C9-A689-A1CBA1F4B0D6}"/>
    <dgm:cxn modelId="{D7F4D4F3-4E2D-4198-99B9-BE151376E124}" type="presOf" srcId="{D51749A8-2741-45B5-9B14-85D1CCC00FC0}" destId="{88A07997-B6A6-41E7-8550-41E77D1562D9}" srcOrd="0" destOrd="0" presId="urn:microsoft.com/office/officeart/2018/2/layout/IconVerticalSolidList"/>
    <dgm:cxn modelId="{A26F3659-146F-4205-BA87-1E14F1571C54}" type="presParOf" srcId="{DAD57BDE-E965-4354-967A-2E41DDE5DCC9}" destId="{D52DD871-F89F-4B6C-8577-7BD094176AF2}" srcOrd="0" destOrd="0" presId="urn:microsoft.com/office/officeart/2018/2/layout/IconVerticalSolidList"/>
    <dgm:cxn modelId="{46F0A017-759C-42A6-9E17-5DB64D735F94}" type="presParOf" srcId="{D52DD871-F89F-4B6C-8577-7BD094176AF2}" destId="{A3D5157B-C1B1-4DEE-9B30-262CC348A85A}" srcOrd="0" destOrd="0" presId="urn:microsoft.com/office/officeart/2018/2/layout/IconVerticalSolidList"/>
    <dgm:cxn modelId="{BA4803DF-51E8-4EFA-8E7D-DC49987B7C06}" type="presParOf" srcId="{D52DD871-F89F-4B6C-8577-7BD094176AF2}" destId="{4A406878-311E-41DB-92AD-7C494D01A383}" srcOrd="1" destOrd="0" presId="urn:microsoft.com/office/officeart/2018/2/layout/IconVerticalSolidList"/>
    <dgm:cxn modelId="{D56D34EE-813E-49B7-B512-B2F3094043DE}" type="presParOf" srcId="{D52DD871-F89F-4B6C-8577-7BD094176AF2}" destId="{2F1E8F67-02E2-401A-AD83-AF1C5C4022ED}" srcOrd="2" destOrd="0" presId="urn:microsoft.com/office/officeart/2018/2/layout/IconVerticalSolidList"/>
    <dgm:cxn modelId="{E587359A-87CF-457A-9B9D-C9496D209B41}" type="presParOf" srcId="{D52DD871-F89F-4B6C-8577-7BD094176AF2}" destId="{88A07997-B6A6-41E7-8550-41E77D1562D9}" srcOrd="3" destOrd="0" presId="urn:microsoft.com/office/officeart/2018/2/layout/IconVerticalSolidList"/>
    <dgm:cxn modelId="{C8232C65-EA1F-4278-860F-EA80A779725B}" type="presParOf" srcId="{DAD57BDE-E965-4354-967A-2E41DDE5DCC9}" destId="{6D003B10-02E7-4FA4-9318-A858D5A6BC5F}" srcOrd="1" destOrd="0" presId="urn:microsoft.com/office/officeart/2018/2/layout/IconVerticalSolidList"/>
    <dgm:cxn modelId="{289711FE-10C4-46B6-B894-600CCDEC607F}" type="presParOf" srcId="{DAD57BDE-E965-4354-967A-2E41DDE5DCC9}" destId="{7DEA5B26-D66C-4EAE-B436-441F76376E12}" srcOrd="2" destOrd="0" presId="urn:microsoft.com/office/officeart/2018/2/layout/IconVerticalSolidList"/>
    <dgm:cxn modelId="{C2E90466-9F73-467D-BF9C-214C240C6869}" type="presParOf" srcId="{7DEA5B26-D66C-4EAE-B436-441F76376E12}" destId="{7536993F-C1F0-4AC6-9682-115664BAEF07}" srcOrd="0" destOrd="0" presId="urn:microsoft.com/office/officeart/2018/2/layout/IconVerticalSolidList"/>
    <dgm:cxn modelId="{844DF256-5998-4309-B28E-45CEFCD60A48}" type="presParOf" srcId="{7DEA5B26-D66C-4EAE-B436-441F76376E12}" destId="{60DF7F79-E0DD-4E3C-8A51-E4102BC81564}" srcOrd="1" destOrd="0" presId="urn:microsoft.com/office/officeart/2018/2/layout/IconVerticalSolidList"/>
    <dgm:cxn modelId="{770562E1-D177-458B-89F5-E79B35F0060C}" type="presParOf" srcId="{7DEA5B26-D66C-4EAE-B436-441F76376E12}" destId="{FB373666-C5C0-43A6-B147-1227BE913D7A}" srcOrd="2" destOrd="0" presId="urn:microsoft.com/office/officeart/2018/2/layout/IconVerticalSolidList"/>
    <dgm:cxn modelId="{1D731C0A-C5A7-44BF-BBB4-F1E40319BC97}" type="presParOf" srcId="{7DEA5B26-D66C-4EAE-B436-441F76376E12}" destId="{7F614191-6E1F-4FDC-BADA-3C1E56D31FEC}" srcOrd="3" destOrd="0" presId="urn:microsoft.com/office/officeart/2018/2/layout/IconVerticalSolidList"/>
    <dgm:cxn modelId="{C22326AF-409F-42FF-B5BD-9645B9448440}" type="presParOf" srcId="{DAD57BDE-E965-4354-967A-2E41DDE5DCC9}" destId="{C53AB733-F609-4853-B594-97D45F25DC39}" srcOrd="3" destOrd="0" presId="urn:microsoft.com/office/officeart/2018/2/layout/IconVerticalSolidList"/>
    <dgm:cxn modelId="{E0903295-1E76-4CF8-85AB-AA48409F63C3}" type="presParOf" srcId="{DAD57BDE-E965-4354-967A-2E41DDE5DCC9}" destId="{CA8F3FA8-9CA6-47FC-9F01-FB564EFF528C}" srcOrd="4" destOrd="0" presId="urn:microsoft.com/office/officeart/2018/2/layout/IconVerticalSolidList"/>
    <dgm:cxn modelId="{38688C49-2981-4420-9B4C-68120EEFCBF3}" type="presParOf" srcId="{CA8F3FA8-9CA6-47FC-9F01-FB564EFF528C}" destId="{6A09AF8F-725B-4FA6-8DCB-A2098E342D54}" srcOrd="0" destOrd="0" presId="urn:microsoft.com/office/officeart/2018/2/layout/IconVerticalSolidList"/>
    <dgm:cxn modelId="{F1FFED5A-894E-4529-A944-8DA1F8BDEB50}" type="presParOf" srcId="{CA8F3FA8-9CA6-47FC-9F01-FB564EFF528C}" destId="{18D4C163-C045-4ECC-A68C-D546B9B581DC}" srcOrd="1" destOrd="0" presId="urn:microsoft.com/office/officeart/2018/2/layout/IconVerticalSolidList"/>
    <dgm:cxn modelId="{4D568153-9A8B-4AEE-B08C-AD577A3D69C1}" type="presParOf" srcId="{CA8F3FA8-9CA6-47FC-9F01-FB564EFF528C}" destId="{B7460405-8D41-48F0-8EEB-F3782171A231}" srcOrd="2" destOrd="0" presId="urn:microsoft.com/office/officeart/2018/2/layout/IconVerticalSolidList"/>
    <dgm:cxn modelId="{BCC38195-9DF0-450B-A411-6F3D48F2E19E}" type="presParOf" srcId="{CA8F3FA8-9CA6-47FC-9F01-FB564EFF528C}" destId="{FA1CEAE9-07DB-4978-A82E-FC96C7D2CC4B}" srcOrd="3" destOrd="0" presId="urn:microsoft.com/office/officeart/2018/2/layout/IconVerticalSolidList"/>
    <dgm:cxn modelId="{61D3EF93-3676-4976-8557-B582E94ED703}" type="presParOf" srcId="{DAD57BDE-E965-4354-967A-2E41DDE5DCC9}" destId="{BFAAC1B2-00C1-4F01-9D18-996EC63B64FF}" srcOrd="5" destOrd="0" presId="urn:microsoft.com/office/officeart/2018/2/layout/IconVerticalSolidList"/>
    <dgm:cxn modelId="{2A62B899-9535-44C3-88CF-A0EEA12BA0DA}" type="presParOf" srcId="{DAD57BDE-E965-4354-967A-2E41DDE5DCC9}" destId="{7E51E29B-81B8-408C-B732-9BBCA91C7708}" srcOrd="6" destOrd="0" presId="urn:microsoft.com/office/officeart/2018/2/layout/IconVerticalSolidList"/>
    <dgm:cxn modelId="{687BEE75-AE77-4C45-90CB-837A5FDF5595}" type="presParOf" srcId="{7E51E29B-81B8-408C-B732-9BBCA91C7708}" destId="{EBEBDC7C-436B-4138-B47F-68F6CC0F7DF2}" srcOrd="0" destOrd="0" presId="urn:microsoft.com/office/officeart/2018/2/layout/IconVerticalSolidList"/>
    <dgm:cxn modelId="{AB9F8F2F-AA16-4014-9DB0-B9F32FE17890}" type="presParOf" srcId="{7E51E29B-81B8-408C-B732-9BBCA91C7708}" destId="{783B9221-3487-49ED-8AF4-D92653905CB6}" srcOrd="1" destOrd="0" presId="urn:microsoft.com/office/officeart/2018/2/layout/IconVerticalSolidList"/>
    <dgm:cxn modelId="{53A4E018-C96B-4176-A223-AE482EB9DC52}" type="presParOf" srcId="{7E51E29B-81B8-408C-B732-9BBCA91C7708}" destId="{DAA5986B-C82F-427E-8832-76EC8FDE515D}" srcOrd="2" destOrd="0" presId="urn:microsoft.com/office/officeart/2018/2/layout/IconVerticalSolidList"/>
    <dgm:cxn modelId="{62722906-970D-4D88-B049-7787503F228F}" type="presParOf" srcId="{7E51E29B-81B8-408C-B732-9BBCA91C7708}" destId="{C9DC4F4A-40CA-4B79-BAA1-8E3C871FEFDE}" srcOrd="3" destOrd="0" presId="urn:microsoft.com/office/officeart/2018/2/layout/IconVerticalSolidList"/>
    <dgm:cxn modelId="{AACFD99F-4461-44E8-BBB5-1789D0F6504D}" type="presParOf" srcId="{DAD57BDE-E965-4354-967A-2E41DDE5DCC9}" destId="{D4F31BE1-ADCC-40AC-8CE8-A2C81636DCFA}" srcOrd="7" destOrd="0" presId="urn:microsoft.com/office/officeart/2018/2/layout/IconVerticalSolidList"/>
    <dgm:cxn modelId="{6BDC72A2-69EC-4CB2-BF43-E599D1FE09AF}" type="presParOf" srcId="{DAD57BDE-E965-4354-967A-2E41DDE5DCC9}" destId="{03384B1B-3081-454A-B050-61EDB66B2127}" srcOrd="8" destOrd="0" presId="urn:microsoft.com/office/officeart/2018/2/layout/IconVerticalSolidList"/>
    <dgm:cxn modelId="{C737E49A-7649-4CF6-A682-EC2965FB50DD}" type="presParOf" srcId="{03384B1B-3081-454A-B050-61EDB66B2127}" destId="{EF876958-5A0E-43B9-BD14-C24B14DECFBE}" srcOrd="0" destOrd="0" presId="urn:microsoft.com/office/officeart/2018/2/layout/IconVerticalSolidList"/>
    <dgm:cxn modelId="{53343815-D4F1-4907-9F61-B849EB28312E}" type="presParOf" srcId="{03384B1B-3081-454A-B050-61EDB66B2127}" destId="{47EE060C-5C5A-4449-8A32-4773CD6FDD74}" srcOrd="1" destOrd="0" presId="urn:microsoft.com/office/officeart/2018/2/layout/IconVerticalSolidList"/>
    <dgm:cxn modelId="{2FF2155A-365D-4A9C-BB2D-E0A5469F151A}" type="presParOf" srcId="{03384B1B-3081-454A-B050-61EDB66B2127}" destId="{1314CADC-3AF7-4110-85CB-9153572CA906}" srcOrd="2" destOrd="0" presId="urn:microsoft.com/office/officeart/2018/2/layout/IconVerticalSolidList"/>
    <dgm:cxn modelId="{1469AF14-66E6-4292-BB1E-F9DD46304BC4}" type="presParOf" srcId="{03384B1B-3081-454A-B050-61EDB66B2127}" destId="{F1972C37-8F7C-404B-9DB8-0FF98EFCC4E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4766F0-C836-4E6C-9756-41AD42CA414B}"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26B9E0E0-C59A-4F73-9273-C7766D6E984E}">
      <dgm:prSet/>
      <dgm:spPr/>
      <dgm:t>
        <a:bodyPr/>
        <a:lstStyle/>
        <a:p>
          <a:pPr rtl="0">
            <a:lnSpc>
              <a:spcPct val="100000"/>
            </a:lnSpc>
          </a:pPr>
          <a:r>
            <a:rPr lang="en-US" dirty="0"/>
            <a:t>Not enough data</a:t>
          </a:r>
          <a:r>
            <a:rPr lang="en-US" dirty="0">
              <a:latin typeface="Calibri Light" panose="020F0302020204030204"/>
            </a:rPr>
            <a:t> or unbalanced</a:t>
          </a:r>
          <a:r>
            <a:rPr lang="en-US" dirty="0"/>
            <a:t> --&gt; Data augmentation</a:t>
          </a:r>
        </a:p>
      </dgm:t>
    </dgm:pt>
    <dgm:pt modelId="{69C16F30-03F0-4533-AF13-EAC5DF456A6B}" type="parTrans" cxnId="{DE89081A-6327-4C90-B2A6-A3E01389E0CD}">
      <dgm:prSet/>
      <dgm:spPr/>
      <dgm:t>
        <a:bodyPr/>
        <a:lstStyle/>
        <a:p>
          <a:endParaRPr lang="en-US"/>
        </a:p>
      </dgm:t>
    </dgm:pt>
    <dgm:pt modelId="{4C20BF55-BF9B-4EC0-B524-BB05B6D750B1}" type="sibTrans" cxnId="{DE89081A-6327-4C90-B2A6-A3E01389E0CD}">
      <dgm:prSet/>
      <dgm:spPr/>
      <dgm:t>
        <a:bodyPr/>
        <a:lstStyle/>
        <a:p>
          <a:endParaRPr lang="en-US"/>
        </a:p>
      </dgm:t>
    </dgm:pt>
    <dgm:pt modelId="{1617D494-E3C3-494C-94EC-800A4A0ACB77}">
      <dgm:prSet/>
      <dgm:spPr/>
      <dgm:t>
        <a:bodyPr/>
        <a:lstStyle/>
        <a:p>
          <a:pPr>
            <a:lnSpc>
              <a:spcPct val="100000"/>
            </a:lnSpc>
          </a:pPr>
          <a:r>
            <a:rPr lang="en-US" dirty="0"/>
            <a:t>Noisy data --&gt; Data preprocessing</a:t>
          </a:r>
        </a:p>
      </dgm:t>
    </dgm:pt>
    <dgm:pt modelId="{048228D3-38C3-42D1-BA8F-4E5C91307C49}" type="parTrans" cxnId="{52BE8139-746A-4217-BFCB-09FF8FEE310D}">
      <dgm:prSet/>
      <dgm:spPr/>
      <dgm:t>
        <a:bodyPr/>
        <a:lstStyle/>
        <a:p>
          <a:endParaRPr lang="en-US"/>
        </a:p>
      </dgm:t>
    </dgm:pt>
    <dgm:pt modelId="{7EBF0B55-FB35-4BC3-A7B6-ABFE1485DF78}" type="sibTrans" cxnId="{52BE8139-746A-4217-BFCB-09FF8FEE310D}">
      <dgm:prSet/>
      <dgm:spPr/>
      <dgm:t>
        <a:bodyPr/>
        <a:lstStyle/>
        <a:p>
          <a:endParaRPr lang="en-US"/>
        </a:p>
      </dgm:t>
    </dgm:pt>
    <dgm:pt modelId="{A7EBE7E7-6315-4E22-89E1-C22135014635}">
      <dgm:prSet/>
      <dgm:spPr/>
      <dgm:t>
        <a:bodyPr/>
        <a:lstStyle/>
        <a:p>
          <a:pPr rtl="0">
            <a:lnSpc>
              <a:spcPct val="100000"/>
            </a:lnSpc>
          </a:pPr>
          <a:r>
            <a:rPr lang="en-US" dirty="0"/>
            <a:t>Overfitting --&gt; </a:t>
          </a:r>
          <a:r>
            <a:rPr lang="en-US" dirty="0" err="1"/>
            <a:t>DropOut</a:t>
          </a:r>
          <a:r>
            <a:rPr lang="en-US" dirty="0"/>
            <a:t> , Early Stopping , </a:t>
          </a:r>
          <a:r>
            <a:rPr lang="en-US" dirty="0">
              <a:latin typeface="Calibri Light" panose="020F0302020204030204"/>
            </a:rPr>
            <a:t>L2 </a:t>
          </a:r>
          <a:r>
            <a:rPr lang="en-US" dirty="0"/>
            <a:t>Regularization  </a:t>
          </a:r>
          <a:endParaRPr lang="en-US" dirty="0">
            <a:latin typeface="Calibri Light" panose="020F0302020204030204"/>
          </a:endParaRPr>
        </a:p>
      </dgm:t>
    </dgm:pt>
    <dgm:pt modelId="{C002B70C-1742-4722-8635-BA43638DE38A}" type="parTrans" cxnId="{4A09F743-3897-483D-95D9-6E7E4A5EA00F}">
      <dgm:prSet/>
      <dgm:spPr/>
      <dgm:t>
        <a:bodyPr/>
        <a:lstStyle/>
        <a:p>
          <a:endParaRPr lang="en-US"/>
        </a:p>
      </dgm:t>
    </dgm:pt>
    <dgm:pt modelId="{2265B8AC-EA6D-4B68-A51E-351823A313AF}" type="sibTrans" cxnId="{4A09F743-3897-483D-95D9-6E7E4A5EA00F}">
      <dgm:prSet/>
      <dgm:spPr/>
      <dgm:t>
        <a:bodyPr/>
        <a:lstStyle/>
        <a:p>
          <a:endParaRPr lang="en-US"/>
        </a:p>
      </dgm:t>
    </dgm:pt>
    <dgm:pt modelId="{77A7A405-8FDB-4069-A8A2-204DF3761F77}" type="pres">
      <dgm:prSet presAssocID="{6D4766F0-C836-4E6C-9756-41AD42CA414B}" presName="outerComposite" presStyleCnt="0">
        <dgm:presLayoutVars>
          <dgm:chMax val="5"/>
          <dgm:dir/>
          <dgm:resizeHandles val="exact"/>
        </dgm:presLayoutVars>
      </dgm:prSet>
      <dgm:spPr/>
    </dgm:pt>
    <dgm:pt modelId="{2700C58E-3564-4CFB-9065-A65E38E7C2CB}" type="pres">
      <dgm:prSet presAssocID="{6D4766F0-C836-4E6C-9756-41AD42CA414B}" presName="dummyMaxCanvas" presStyleCnt="0">
        <dgm:presLayoutVars/>
      </dgm:prSet>
      <dgm:spPr/>
    </dgm:pt>
    <dgm:pt modelId="{87A9F291-9E02-4311-B962-58823F51C1AB}" type="pres">
      <dgm:prSet presAssocID="{6D4766F0-C836-4E6C-9756-41AD42CA414B}" presName="ThreeNodes_1" presStyleLbl="node1" presStyleIdx="0" presStyleCnt="3">
        <dgm:presLayoutVars>
          <dgm:bulletEnabled val="1"/>
        </dgm:presLayoutVars>
      </dgm:prSet>
      <dgm:spPr/>
    </dgm:pt>
    <dgm:pt modelId="{403AA14C-E5A8-4609-A892-611622FD2B90}" type="pres">
      <dgm:prSet presAssocID="{6D4766F0-C836-4E6C-9756-41AD42CA414B}" presName="ThreeNodes_2" presStyleLbl="node1" presStyleIdx="1" presStyleCnt="3">
        <dgm:presLayoutVars>
          <dgm:bulletEnabled val="1"/>
        </dgm:presLayoutVars>
      </dgm:prSet>
      <dgm:spPr/>
    </dgm:pt>
    <dgm:pt modelId="{DB3FD534-2C50-4E65-AA2B-B365354E8C59}" type="pres">
      <dgm:prSet presAssocID="{6D4766F0-C836-4E6C-9756-41AD42CA414B}" presName="ThreeNodes_3" presStyleLbl="node1" presStyleIdx="2" presStyleCnt="3">
        <dgm:presLayoutVars>
          <dgm:bulletEnabled val="1"/>
        </dgm:presLayoutVars>
      </dgm:prSet>
      <dgm:spPr/>
    </dgm:pt>
    <dgm:pt modelId="{940F6D0E-FD9E-4AE2-B1A5-05362ECD242B}" type="pres">
      <dgm:prSet presAssocID="{6D4766F0-C836-4E6C-9756-41AD42CA414B}" presName="ThreeConn_1-2" presStyleLbl="fgAccFollowNode1" presStyleIdx="0" presStyleCnt="2">
        <dgm:presLayoutVars>
          <dgm:bulletEnabled val="1"/>
        </dgm:presLayoutVars>
      </dgm:prSet>
      <dgm:spPr/>
    </dgm:pt>
    <dgm:pt modelId="{98F3BAED-42A2-4794-8854-99CD675E451E}" type="pres">
      <dgm:prSet presAssocID="{6D4766F0-C836-4E6C-9756-41AD42CA414B}" presName="ThreeConn_2-3" presStyleLbl="fgAccFollowNode1" presStyleIdx="1" presStyleCnt="2">
        <dgm:presLayoutVars>
          <dgm:bulletEnabled val="1"/>
        </dgm:presLayoutVars>
      </dgm:prSet>
      <dgm:spPr/>
    </dgm:pt>
    <dgm:pt modelId="{1D037F91-9EED-4BA7-96C4-552E84A30C1C}" type="pres">
      <dgm:prSet presAssocID="{6D4766F0-C836-4E6C-9756-41AD42CA414B}" presName="ThreeNodes_1_text" presStyleLbl="node1" presStyleIdx="2" presStyleCnt="3">
        <dgm:presLayoutVars>
          <dgm:bulletEnabled val="1"/>
        </dgm:presLayoutVars>
      </dgm:prSet>
      <dgm:spPr/>
    </dgm:pt>
    <dgm:pt modelId="{E99BAAFA-5A80-4D19-900C-00B550A30710}" type="pres">
      <dgm:prSet presAssocID="{6D4766F0-C836-4E6C-9756-41AD42CA414B}" presName="ThreeNodes_2_text" presStyleLbl="node1" presStyleIdx="2" presStyleCnt="3">
        <dgm:presLayoutVars>
          <dgm:bulletEnabled val="1"/>
        </dgm:presLayoutVars>
      </dgm:prSet>
      <dgm:spPr/>
    </dgm:pt>
    <dgm:pt modelId="{1478AD2D-7AF6-4723-A622-84EFF44D292E}" type="pres">
      <dgm:prSet presAssocID="{6D4766F0-C836-4E6C-9756-41AD42CA414B}" presName="ThreeNodes_3_text" presStyleLbl="node1" presStyleIdx="2" presStyleCnt="3">
        <dgm:presLayoutVars>
          <dgm:bulletEnabled val="1"/>
        </dgm:presLayoutVars>
      </dgm:prSet>
      <dgm:spPr/>
    </dgm:pt>
  </dgm:ptLst>
  <dgm:cxnLst>
    <dgm:cxn modelId="{DE89081A-6327-4C90-B2A6-A3E01389E0CD}" srcId="{6D4766F0-C836-4E6C-9756-41AD42CA414B}" destId="{26B9E0E0-C59A-4F73-9273-C7766D6E984E}" srcOrd="0" destOrd="0" parTransId="{69C16F30-03F0-4533-AF13-EAC5DF456A6B}" sibTransId="{4C20BF55-BF9B-4EC0-B524-BB05B6D750B1}"/>
    <dgm:cxn modelId="{85750F23-B486-4972-9FB3-9D06749FAC19}" type="presOf" srcId="{4C20BF55-BF9B-4EC0-B524-BB05B6D750B1}" destId="{940F6D0E-FD9E-4AE2-B1A5-05362ECD242B}" srcOrd="0" destOrd="0" presId="urn:microsoft.com/office/officeart/2005/8/layout/vProcess5"/>
    <dgm:cxn modelId="{96C42539-329C-44F8-8C92-CD05F74D3AFE}" type="presOf" srcId="{6D4766F0-C836-4E6C-9756-41AD42CA414B}" destId="{77A7A405-8FDB-4069-A8A2-204DF3761F77}" srcOrd="0" destOrd="0" presId="urn:microsoft.com/office/officeart/2005/8/layout/vProcess5"/>
    <dgm:cxn modelId="{52BE8139-746A-4217-BFCB-09FF8FEE310D}" srcId="{6D4766F0-C836-4E6C-9756-41AD42CA414B}" destId="{1617D494-E3C3-494C-94EC-800A4A0ACB77}" srcOrd="1" destOrd="0" parTransId="{048228D3-38C3-42D1-BA8F-4E5C91307C49}" sibTransId="{7EBF0B55-FB35-4BC3-A7B6-ABFE1485DF78}"/>
    <dgm:cxn modelId="{96E9663B-AA79-449E-AA6C-FF3A4FDD12DD}" type="presOf" srcId="{26B9E0E0-C59A-4F73-9273-C7766D6E984E}" destId="{1D037F91-9EED-4BA7-96C4-552E84A30C1C}" srcOrd="1" destOrd="0" presId="urn:microsoft.com/office/officeart/2005/8/layout/vProcess5"/>
    <dgm:cxn modelId="{4A09F743-3897-483D-95D9-6E7E4A5EA00F}" srcId="{6D4766F0-C836-4E6C-9756-41AD42CA414B}" destId="{A7EBE7E7-6315-4E22-89E1-C22135014635}" srcOrd="2" destOrd="0" parTransId="{C002B70C-1742-4722-8635-BA43638DE38A}" sibTransId="{2265B8AC-EA6D-4B68-A51E-351823A313AF}"/>
    <dgm:cxn modelId="{69F5256A-834F-4ED6-972A-01F22362EDBB}" type="presOf" srcId="{7EBF0B55-FB35-4BC3-A7B6-ABFE1485DF78}" destId="{98F3BAED-42A2-4794-8854-99CD675E451E}" srcOrd="0" destOrd="0" presId="urn:microsoft.com/office/officeart/2005/8/layout/vProcess5"/>
    <dgm:cxn modelId="{B6329A6F-DAD8-481A-8C40-C5846D5BDED7}" type="presOf" srcId="{A7EBE7E7-6315-4E22-89E1-C22135014635}" destId="{1478AD2D-7AF6-4723-A622-84EFF44D292E}" srcOrd="1" destOrd="0" presId="urn:microsoft.com/office/officeart/2005/8/layout/vProcess5"/>
    <dgm:cxn modelId="{B1AF849E-B4F0-40E7-96F1-656FABD54439}" type="presOf" srcId="{26B9E0E0-C59A-4F73-9273-C7766D6E984E}" destId="{87A9F291-9E02-4311-B962-58823F51C1AB}" srcOrd="0" destOrd="0" presId="urn:microsoft.com/office/officeart/2005/8/layout/vProcess5"/>
    <dgm:cxn modelId="{EAC9E9B1-20A6-4714-B02B-7466E4EE05CE}" type="presOf" srcId="{1617D494-E3C3-494C-94EC-800A4A0ACB77}" destId="{E99BAAFA-5A80-4D19-900C-00B550A30710}" srcOrd="1" destOrd="0" presId="urn:microsoft.com/office/officeart/2005/8/layout/vProcess5"/>
    <dgm:cxn modelId="{3D071BBB-48F4-4BA6-BCA5-7C30A913AECA}" type="presOf" srcId="{1617D494-E3C3-494C-94EC-800A4A0ACB77}" destId="{403AA14C-E5A8-4609-A892-611622FD2B90}" srcOrd="0" destOrd="0" presId="urn:microsoft.com/office/officeart/2005/8/layout/vProcess5"/>
    <dgm:cxn modelId="{CB4FFBE8-70D5-4F54-83EA-47AB74523E36}" type="presOf" srcId="{A7EBE7E7-6315-4E22-89E1-C22135014635}" destId="{DB3FD534-2C50-4E65-AA2B-B365354E8C59}" srcOrd="0" destOrd="0" presId="urn:microsoft.com/office/officeart/2005/8/layout/vProcess5"/>
    <dgm:cxn modelId="{E37AEFB9-642D-43A2-9A33-66CA6C4BDEEF}" type="presParOf" srcId="{77A7A405-8FDB-4069-A8A2-204DF3761F77}" destId="{2700C58E-3564-4CFB-9065-A65E38E7C2CB}" srcOrd="0" destOrd="0" presId="urn:microsoft.com/office/officeart/2005/8/layout/vProcess5"/>
    <dgm:cxn modelId="{E924578D-F864-4796-84DE-633FE583B520}" type="presParOf" srcId="{77A7A405-8FDB-4069-A8A2-204DF3761F77}" destId="{87A9F291-9E02-4311-B962-58823F51C1AB}" srcOrd="1" destOrd="0" presId="urn:microsoft.com/office/officeart/2005/8/layout/vProcess5"/>
    <dgm:cxn modelId="{A824CBCE-1E69-49EA-A2EC-E7B252BD8E93}" type="presParOf" srcId="{77A7A405-8FDB-4069-A8A2-204DF3761F77}" destId="{403AA14C-E5A8-4609-A892-611622FD2B90}" srcOrd="2" destOrd="0" presId="urn:microsoft.com/office/officeart/2005/8/layout/vProcess5"/>
    <dgm:cxn modelId="{C5FD3ABC-5A14-4C66-9F73-435E77BBEE11}" type="presParOf" srcId="{77A7A405-8FDB-4069-A8A2-204DF3761F77}" destId="{DB3FD534-2C50-4E65-AA2B-B365354E8C59}" srcOrd="3" destOrd="0" presId="urn:microsoft.com/office/officeart/2005/8/layout/vProcess5"/>
    <dgm:cxn modelId="{51621C76-0783-4464-A233-AD34961C2FB7}" type="presParOf" srcId="{77A7A405-8FDB-4069-A8A2-204DF3761F77}" destId="{940F6D0E-FD9E-4AE2-B1A5-05362ECD242B}" srcOrd="4" destOrd="0" presId="urn:microsoft.com/office/officeart/2005/8/layout/vProcess5"/>
    <dgm:cxn modelId="{92D96EF4-7F4B-4D75-80DC-4A716E3650E2}" type="presParOf" srcId="{77A7A405-8FDB-4069-A8A2-204DF3761F77}" destId="{98F3BAED-42A2-4794-8854-99CD675E451E}" srcOrd="5" destOrd="0" presId="urn:microsoft.com/office/officeart/2005/8/layout/vProcess5"/>
    <dgm:cxn modelId="{0CF7E9BF-E388-47A7-9AF1-2051CB0A9B6E}" type="presParOf" srcId="{77A7A405-8FDB-4069-A8A2-204DF3761F77}" destId="{1D037F91-9EED-4BA7-96C4-552E84A30C1C}" srcOrd="6" destOrd="0" presId="urn:microsoft.com/office/officeart/2005/8/layout/vProcess5"/>
    <dgm:cxn modelId="{BA8144E0-D976-4BD1-9DED-48978BBAC607}" type="presParOf" srcId="{77A7A405-8FDB-4069-A8A2-204DF3761F77}" destId="{E99BAAFA-5A80-4D19-900C-00B550A30710}" srcOrd="7" destOrd="0" presId="urn:microsoft.com/office/officeart/2005/8/layout/vProcess5"/>
    <dgm:cxn modelId="{8A41D665-6571-4C45-AE0E-1FF5B6472307}" type="presParOf" srcId="{77A7A405-8FDB-4069-A8A2-204DF3761F77}" destId="{1478AD2D-7AF6-4723-A622-84EFF44D292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0ED712-353C-4283-ACBE-6AD77A50451C}">
      <dsp:nvSpPr>
        <dsp:cNvPr id="0" name=""/>
        <dsp:cNvSpPr/>
      </dsp:nvSpPr>
      <dsp:spPr>
        <a:xfrm>
          <a:off x="0" y="402060"/>
          <a:ext cx="6900512" cy="8634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Introduction to deep learning.</a:t>
          </a:r>
        </a:p>
      </dsp:txBody>
      <dsp:txXfrm>
        <a:off x="42151" y="444211"/>
        <a:ext cx="6816210" cy="779158"/>
      </dsp:txXfrm>
    </dsp:sp>
    <dsp:sp modelId="{BB895CBC-7E61-499C-8D7E-95BE22BB475F}">
      <dsp:nvSpPr>
        <dsp:cNvPr id="0" name=""/>
        <dsp:cNvSpPr/>
      </dsp:nvSpPr>
      <dsp:spPr>
        <a:xfrm>
          <a:off x="0" y="1369200"/>
          <a:ext cx="6900512" cy="86346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The idea behind Machine learning.</a:t>
          </a:r>
        </a:p>
      </dsp:txBody>
      <dsp:txXfrm>
        <a:off x="42151" y="1411351"/>
        <a:ext cx="6816210" cy="779158"/>
      </dsp:txXfrm>
    </dsp:sp>
    <dsp:sp modelId="{27AD720C-D6FA-480C-BFCD-4B6156D6EF6B}">
      <dsp:nvSpPr>
        <dsp:cNvPr id="0" name=""/>
        <dsp:cNvSpPr/>
      </dsp:nvSpPr>
      <dsp:spPr>
        <a:xfrm>
          <a:off x="0" y="2336340"/>
          <a:ext cx="6900512" cy="8634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Feed Forward neural networks.</a:t>
          </a:r>
        </a:p>
      </dsp:txBody>
      <dsp:txXfrm>
        <a:off x="42151" y="2378491"/>
        <a:ext cx="6816210" cy="779158"/>
      </dsp:txXfrm>
    </dsp:sp>
    <dsp:sp modelId="{33EB893E-D4D3-4F7D-84AC-6EC5464D304F}">
      <dsp:nvSpPr>
        <dsp:cNvPr id="0" name=""/>
        <dsp:cNvSpPr/>
      </dsp:nvSpPr>
      <dsp:spPr>
        <a:xfrm>
          <a:off x="0" y="3303480"/>
          <a:ext cx="6900512" cy="86346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Back propagation .</a:t>
          </a:r>
        </a:p>
      </dsp:txBody>
      <dsp:txXfrm>
        <a:off x="42151" y="3345631"/>
        <a:ext cx="6816210" cy="779158"/>
      </dsp:txXfrm>
    </dsp:sp>
    <dsp:sp modelId="{50733C20-57BC-4DD6-9A94-CBDC04DEDCC3}">
      <dsp:nvSpPr>
        <dsp:cNvPr id="0" name=""/>
        <dsp:cNvSpPr/>
      </dsp:nvSpPr>
      <dsp:spPr>
        <a:xfrm>
          <a:off x="0" y="4270620"/>
          <a:ext cx="6900512" cy="8634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What can go wrong.</a:t>
          </a:r>
        </a:p>
      </dsp:txBody>
      <dsp:txXfrm>
        <a:off x="42151" y="4312771"/>
        <a:ext cx="6816210" cy="7791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5157B-C1B1-4DEE-9B30-262CC348A85A}">
      <dsp:nvSpPr>
        <dsp:cNvPr id="0" name=""/>
        <dsp:cNvSpPr/>
      </dsp:nvSpPr>
      <dsp:spPr>
        <a:xfrm>
          <a:off x="0" y="4778"/>
          <a:ext cx="6607833" cy="101779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406878-311E-41DB-92AD-7C494D01A383}">
      <dsp:nvSpPr>
        <dsp:cNvPr id="0" name=""/>
        <dsp:cNvSpPr/>
      </dsp:nvSpPr>
      <dsp:spPr>
        <a:xfrm>
          <a:off x="307883" y="233782"/>
          <a:ext cx="559788" cy="5597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07997-B6A6-41E7-8550-41E77D1562D9}">
      <dsp:nvSpPr>
        <dsp:cNvPr id="0" name=""/>
        <dsp:cNvSpPr/>
      </dsp:nvSpPr>
      <dsp:spPr>
        <a:xfrm>
          <a:off x="1175555" y="4778"/>
          <a:ext cx="5432277" cy="101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17" tIns="107717" rIns="107717" bIns="107717" numCol="1" spcCol="1270" anchor="ctr" anchorCtr="0">
          <a:noAutofit/>
        </a:bodyPr>
        <a:lstStyle/>
        <a:p>
          <a:pPr marL="0" lvl="0" indent="0" algn="l" defTabSz="711200">
            <a:lnSpc>
              <a:spcPct val="90000"/>
            </a:lnSpc>
            <a:spcBef>
              <a:spcPct val="0"/>
            </a:spcBef>
            <a:spcAft>
              <a:spcPct val="35000"/>
            </a:spcAft>
            <a:buNone/>
          </a:pPr>
          <a:r>
            <a:rPr lang="en-US" sz="1600" kern="1200"/>
            <a:t>After taking the activation functions of the weighted sum of the inputs , we get the values of the new layer , which we will repeat the same process to connect to the next layer :</a:t>
          </a:r>
        </a:p>
      </dsp:txBody>
      <dsp:txXfrm>
        <a:off x="1175555" y="4778"/>
        <a:ext cx="5432277" cy="1017796"/>
      </dsp:txXfrm>
    </dsp:sp>
    <dsp:sp modelId="{7536993F-C1F0-4AC6-9682-115664BAEF07}">
      <dsp:nvSpPr>
        <dsp:cNvPr id="0" name=""/>
        <dsp:cNvSpPr/>
      </dsp:nvSpPr>
      <dsp:spPr>
        <a:xfrm>
          <a:off x="0" y="1277024"/>
          <a:ext cx="6607833" cy="101779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DF7F79-E0DD-4E3C-8A51-E4102BC81564}">
      <dsp:nvSpPr>
        <dsp:cNvPr id="0" name=""/>
        <dsp:cNvSpPr/>
      </dsp:nvSpPr>
      <dsp:spPr>
        <a:xfrm>
          <a:off x="307883" y="1506028"/>
          <a:ext cx="559788" cy="5597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614191-6E1F-4FDC-BADA-3C1E56D31FEC}">
      <dsp:nvSpPr>
        <dsp:cNvPr id="0" name=""/>
        <dsp:cNvSpPr/>
      </dsp:nvSpPr>
      <dsp:spPr>
        <a:xfrm>
          <a:off x="1175555" y="1277024"/>
          <a:ext cx="5432277" cy="101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17" tIns="107717" rIns="107717" bIns="107717" numCol="1" spcCol="1270" anchor="ctr" anchorCtr="0">
          <a:noAutofit/>
        </a:bodyPr>
        <a:lstStyle/>
        <a:p>
          <a:pPr marL="0" lvl="0" indent="0" algn="l" defTabSz="711200">
            <a:lnSpc>
              <a:spcPct val="90000"/>
            </a:lnSpc>
            <a:spcBef>
              <a:spcPct val="0"/>
            </a:spcBef>
            <a:spcAft>
              <a:spcPct val="35000"/>
            </a:spcAft>
            <a:buNone/>
          </a:pPr>
          <a:r>
            <a:rPr lang="en-US" sz="1600" kern="1200"/>
            <a:t>1 . Connect the previous neuron with weights and bais </a:t>
          </a:r>
        </a:p>
      </dsp:txBody>
      <dsp:txXfrm>
        <a:off x="1175555" y="1277024"/>
        <a:ext cx="5432277" cy="1017796"/>
      </dsp:txXfrm>
    </dsp:sp>
    <dsp:sp modelId="{6A09AF8F-725B-4FA6-8DCB-A2098E342D54}">
      <dsp:nvSpPr>
        <dsp:cNvPr id="0" name=""/>
        <dsp:cNvSpPr/>
      </dsp:nvSpPr>
      <dsp:spPr>
        <a:xfrm>
          <a:off x="0" y="2549270"/>
          <a:ext cx="6607833" cy="101779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D4C163-C045-4ECC-A68C-D546B9B581DC}">
      <dsp:nvSpPr>
        <dsp:cNvPr id="0" name=""/>
        <dsp:cNvSpPr/>
      </dsp:nvSpPr>
      <dsp:spPr>
        <a:xfrm>
          <a:off x="307883" y="2778274"/>
          <a:ext cx="559788" cy="5597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1CEAE9-07DB-4978-A82E-FC96C7D2CC4B}">
      <dsp:nvSpPr>
        <dsp:cNvPr id="0" name=""/>
        <dsp:cNvSpPr/>
      </dsp:nvSpPr>
      <dsp:spPr>
        <a:xfrm>
          <a:off x="1175555" y="2549270"/>
          <a:ext cx="5432277" cy="101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17" tIns="107717" rIns="107717" bIns="107717" numCol="1" spcCol="1270" anchor="ctr" anchorCtr="0">
          <a:noAutofit/>
        </a:bodyPr>
        <a:lstStyle/>
        <a:p>
          <a:pPr marL="0" lvl="0" indent="0" algn="l" defTabSz="711200">
            <a:lnSpc>
              <a:spcPct val="90000"/>
            </a:lnSpc>
            <a:spcBef>
              <a:spcPct val="0"/>
            </a:spcBef>
            <a:spcAft>
              <a:spcPct val="35000"/>
            </a:spcAft>
            <a:buNone/>
          </a:pPr>
          <a:r>
            <a:rPr lang="en-US" sz="1600" kern="1200"/>
            <a:t>[X1.w1 + X2.w2 +… + bias]  </a:t>
          </a:r>
        </a:p>
      </dsp:txBody>
      <dsp:txXfrm>
        <a:off x="1175555" y="2549270"/>
        <a:ext cx="5432277" cy="1017796"/>
      </dsp:txXfrm>
    </dsp:sp>
    <dsp:sp modelId="{EBEBDC7C-436B-4138-B47F-68F6CC0F7DF2}">
      <dsp:nvSpPr>
        <dsp:cNvPr id="0" name=""/>
        <dsp:cNvSpPr/>
      </dsp:nvSpPr>
      <dsp:spPr>
        <a:xfrm>
          <a:off x="0" y="3821516"/>
          <a:ext cx="6607833" cy="101779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3B9221-3487-49ED-8AF4-D92653905CB6}">
      <dsp:nvSpPr>
        <dsp:cNvPr id="0" name=""/>
        <dsp:cNvSpPr/>
      </dsp:nvSpPr>
      <dsp:spPr>
        <a:xfrm>
          <a:off x="307883" y="4050520"/>
          <a:ext cx="559788" cy="5597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DC4F4A-40CA-4B79-BAA1-8E3C871FEFDE}">
      <dsp:nvSpPr>
        <dsp:cNvPr id="0" name=""/>
        <dsp:cNvSpPr/>
      </dsp:nvSpPr>
      <dsp:spPr>
        <a:xfrm>
          <a:off x="1175555" y="3821516"/>
          <a:ext cx="5432277" cy="101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17" tIns="107717" rIns="107717" bIns="107717" numCol="1" spcCol="1270" anchor="ctr" anchorCtr="0">
          <a:noAutofit/>
        </a:bodyPr>
        <a:lstStyle/>
        <a:p>
          <a:pPr marL="0" lvl="0" indent="0" algn="l" defTabSz="711200">
            <a:lnSpc>
              <a:spcPct val="90000"/>
            </a:lnSpc>
            <a:spcBef>
              <a:spcPct val="0"/>
            </a:spcBef>
            <a:spcAft>
              <a:spcPct val="35000"/>
            </a:spcAft>
            <a:buNone/>
          </a:pPr>
          <a:r>
            <a:rPr lang="en-US" sz="1600" kern="1200"/>
            <a:t>2. Get the activation function of the output of that new layer</a:t>
          </a:r>
        </a:p>
      </dsp:txBody>
      <dsp:txXfrm>
        <a:off x="1175555" y="3821516"/>
        <a:ext cx="5432277" cy="1017796"/>
      </dsp:txXfrm>
    </dsp:sp>
    <dsp:sp modelId="{EF876958-5A0E-43B9-BD14-C24B14DECFBE}">
      <dsp:nvSpPr>
        <dsp:cNvPr id="0" name=""/>
        <dsp:cNvSpPr/>
      </dsp:nvSpPr>
      <dsp:spPr>
        <a:xfrm>
          <a:off x="0" y="5093762"/>
          <a:ext cx="6607833" cy="101779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EE060C-5C5A-4449-8A32-4773CD6FDD74}">
      <dsp:nvSpPr>
        <dsp:cNvPr id="0" name=""/>
        <dsp:cNvSpPr/>
      </dsp:nvSpPr>
      <dsp:spPr>
        <a:xfrm>
          <a:off x="307883" y="5322767"/>
          <a:ext cx="559788" cy="5597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972C37-8F7C-404B-9DB8-0FF98EFCC4EE}">
      <dsp:nvSpPr>
        <dsp:cNvPr id="0" name=""/>
        <dsp:cNvSpPr/>
      </dsp:nvSpPr>
      <dsp:spPr>
        <a:xfrm>
          <a:off x="1175555" y="5093762"/>
          <a:ext cx="5432277" cy="1017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17" tIns="107717" rIns="107717" bIns="107717" numCol="1" spcCol="1270" anchor="ctr" anchorCtr="0">
          <a:noAutofit/>
        </a:bodyPr>
        <a:lstStyle/>
        <a:p>
          <a:pPr marL="0" lvl="0" indent="0" algn="l" defTabSz="711200">
            <a:lnSpc>
              <a:spcPct val="90000"/>
            </a:lnSpc>
            <a:spcBef>
              <a:spcPct val="0"/>
            </a:spcBef>
            <a:spcAft>
              <a:spcPct val="35000"/>
            </a:spcAft>
            <a:buNone/>
          </a:pPr>
          <a:r>
            <a:rPr lang="en-US" sz="1600" kern="1200"/>
            <a:t>3. Till you reach the output layer (consists of 2 neurons if u want to classify cats vs dogs ) the output now is just a random number between 0 and 1 given zero is a dog and 1 is a cat</a:t>
          </a:r>
        </a:p>
      </dsp:txBody>
      <dsp:txXfrm>
        <a:off x="1175555" y="5093762"/>
        <a:ext cx="5432277" cy="10177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A9F291-9E02-4311-B962-58823F51C1AB}">
      <dsp:nvSpPr>
        <dsp:cNvPr id="0" name=""/>
        <dsp:cNvSpPr/>
      </dsp:nvSpPr>
      <dsp:spPr>
        <a:xfrm>
          <a:off x="0" y="0"/>
          <a:ext cx="9288654" cy="110682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100000"/>
            </a:lnSpc>
            <a:spcBef>
              <a:spcPct val="0"/>
            </a:spcBef>
            <a:spcAft>
              <a:spcPct val="35000"/>
            </a:spcAft>
            <a:buNone/>
          </a:pPr>
          <a:r>
            <a:rPr lang="en-US" sz="2600" kern="1200" dirty="0"/>
            <a:t>Not enough data</a:t>
          </a:r>
          <a:r>
            <a:rPr lang="en-US" sz="2600" kern="1200" dirty="0">
              <a:latin typeface="Calibri Light" panose="020F0302020204030204"/>
            </a:rPr>
            <a:t> or unbalanced</a:t>
          </a:r>
          <a:r>
            <a:rPr lang="en-US" sz="2600" kern="1200" dirty="0"/>
            <a:t> --&gt; Data augmentation</a:t>
          </a:r>
        </a:p>
      </dsp:txBody>
      <dsp:txXfrm>
        <a:off x="32418" y="32418"/>
        <a:ext cx="8094307" cy="1041985"/>
      </dsp:txXfrm>
    </dsp:sp>
    <dsp:sp modelId="{403AA14C-E5A8-4609-A892-611622FD2B90}">
      <dsp:nvSpPr>
        <dsp:cNvPr id="0" name=""/>
        <dsp:cNvSpPr/>
      </dsp:nvSpPr>
      <dsp:spPr>
        <a:xfrm>
          <a:off x="819587" y="1291291"/>
          <a:ext cx="9288654" cy="1106821"/>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100000"/>
            </a:lnSpc>
            <a:spcBef>
              <a:spcPct val="0"/>
            </a:spcBef>
            <a:spcAft>
              <a:spcPct val="35000"/>
            </a:spcAft>
            <a:buNone/>
          </a:pPr>
          <a:r>
            <a:rPr lang="en-US" sz="2600" kern="1200" dirty="0"/>
            <a:t>Noisy data --&gt; Data preprocessing</a:t>
          </a:r>
        </a:p>
      </dsp:txBody>
      <dsp:txXfrm>
        <a:off x="852005" y="1323709"/>
        <a:ext cx="7684797" cy="1041985"/>
      </dsp:txXfrm>
    </dsp:sp>
    <dsp:sp modelId="{DB3FD534-2C50-4E65-AA2B-B365354E8C59}">
      <dsp:nvSpPr>
        <dsp:cNvPr id="0" name=""/>
        <dsp:cNvSpPr/>
      </dsp:nvSpPr>
      <dsp:spPr>
        <a:xfrm>
          <a:off x="1639174" y="2582583"/>
          <a:ext cx="9288654" cy="110682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rtl="0">
            <a:lnSpc>
              <a:spcPct val="100000"/>
            </a:lnSpc>
            <a:spcBef>
              <a:spcPct val="0"/>
            </a:spcBef>
            <a:spcAft>
              <a:spcPct val="35000"/>
            </a:spcAft>
            <a:buNone/>
          </a:pPr>
          <a:r>
            <a:rPr lang="en-US" sz="2600" kern="1200" dirty="0"/>
            <a:t>Overfitting --&gt; </a:t>
          </a:r>
          <a:r>
            <a:rPr lang="en-US" sz="2600" kern="1200" dirty="0" err="1"/>
            <a:t>DropOut</a:t>
          </a:r>
          <a:r>
            <a:rPr lang="en-US" sz="2600" kern="1200" dirty="0"/>
            <a:t> , Early Stopping , </a:t>
          </a:r>
          <a:r>
            <a:rPr lang="en-US" sz="2600" kern="1200" dirty="0">
              <a:latin typeface="Calibri Light" panose="020F0302020204030204"/>
            </a:rPr>
            <a:t>L2 </a:t>
          </a:r>
          <a:r>
            <a:rPr lang="en-US" sz="2600" kern="1200" dirty="0"/>
            <a:t>Regularization  </a:t>
          </a:r>
          <a:endParaRPr lang="en-US" sz="2600" kern="1200" dirty="0">
            <a:latin typeface="Calibri Light" panose="020F0302020204030204"/>
          </a:endParaRPr>
        </a:p>
      </dsp:txBody>
      <dsp:txXfrm>
        <a:off x="1671592" y="2615001"/>
        <a:ext cx="7684797" cy="1041985"/>
      </dsp:txXfrm>
    </dsp:sp>
    <dsp:sp modelId="{940F6D0E-FD9E-4AE2-B1A5-05362ECD242B}">
      <dsp:nvSpPr>
        <dsp:cNvPr id="0" name=""/>
        <dsp:cNvSpPr/>
      </dsp:nvSpPr>
      <dsp:spPr>
        <a:xfrm>
          <a:off x="8569220" y="839339"/>
          <a:ext cx="719433" cy="71943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731092" y="839339"/>
        <a:ext cx="395689" cy="541373"/>
      </dsp:txXfrm>
    </dsp:sp>
    <dsp:sp modelId="{98F3BAED-42A2-4794-8854-99CD675E451E}">
      <dsp:nvSpPr>
        <dsp:cNvPr id="0" name=""/>
        <dsp:cNvSpPr/>
      </dsp:nvSpPr>
      <dsp:spPr>
        <a:xfrm>
          <a:off x="9388807" y="2123252"/>
          <a:ext cx="719433" cy="719433"/>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550679" y="2123252"/>
        <a:ext cx="395689" cy="54137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98AE697-71AA-4892-85C9-B892430387B5}" type="datetimeFigureOut">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DD3FA2-A165-42B8-B740-75B093971049}" type="slidenum">
              <a:rPr lang="en-US" smtClean="0"/>
              <a:t>‹#›</a:t>
            </a:fld>
            <a:endParaRPr lang="en-US"/>
          </a:p>
        </p:txBody>
      </p:sp>
    </p:spTree>
    <p:extLst>
      <p:ext uri="{BB962C8B-B14F-4D97-AF65-F5344CB8AC3E}">
        <p14:creationId xmlns:p14="http://schemas.microsoft.com/office/powerpoint/2010/main" val="4263368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8AE697-71AA-4892-85C9-B892430387B5}" type="datetimeFigureOut">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DD3FA2-A165-42B8-B740-75B093971049}" type="slidenum">
              <a:rPr lang="en-US" smtClean="0"/>
              <a:t>‹#›</a:t>
            </a:fld>
            <a:endParaRPr lang="en-US"/>
          </a:p>
        </p:txBody>
      </p:sp>
    </p:spTree>
    <p:extLst>
      <p:ext uri="{BB962C8B-B14F-4D97-AF65-F5344CB8AC3E}">
        <p14:creationId xmlns:p14="http://schemas.microsoft.com/office/powerpoint/2010/main" val="2940319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8AE697-71AA-4892-85C9-B892430387B5}" type="datetimeFigureOut">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DD3FA2-A165-42B8-B740-75B093971049}" type="slidenum">
              <a:rPr lang="en-US" smtClean="0"/>
              <a:t>‹#›</a:t>
            </a:fld>
            <a:endParaRPr lang="en-US"/>
          </a:p>
        </p:txBody>
      </p:sp>
    </p:spTree>
    <p:extLst>
      <p:ext uri="{BB962C8B-B14F-4D97-AF65-F5344CB8AC3E}">
        <p14:creationId xmlns:p14="http://schemas.microsoft.com/office/powerpoint/2010/main" val="3249791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98AE697-71AA-4892-85C9-B892430387B5}" type="datetimeFigureOut">
              <a:rPr lang="en-US" smtClean="0"/>
              <a:t>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DD3FA2-A165-42B8-B740-75B093971049}" type="slidenum">
              <a:rPr lang="en-US" smtClean="0"/>
              <a:t>‹#›</a:t>
            </a:fld>
            <a:endParaRPr lang="en-US"/>
          </a:p>
        </p:txBody>
      </p:sp>
    </p:spTree>
    <p:extLst>
      <p:ext uri="{BB962C8B-B14F-4D97-AF65-F5344CB8AC3E}">
        <p14:creationId xmlns:p14="http://schemas.microsoft.com/office/powerpoint/2010/main" val="1966281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98AE697-71AA-4892-85C9-B892430387B5}" type="datetimeFigureOut">
              <a:rPr lang="en-US" smtClean="0"/>
              <a:t>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DD3FA2-A165-42B8-B740-75B093971049}" type="slidenum">
              <a:rPr lang="en-US" smtClean="0"/>
              <a:t>‹#›</a:t>
            </a:fld>
            <a:endParaRPr lang="en-US"/>
          </a:p>
        </p:txBody>
      </p:sp>
    </p:spTree>
    <p:extLst>
      <p:ext uri="{BB962C8B-B14F-4D97-AF65-F5344CB8AC3E}">
        <p14:creationId xmlns:p14="http://schemas.microsoft.com/office/powerpoint/2010/main" val="3621863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8AE697-71AA-4892-85C9-B892430387B5}" type="datetimeFigureOut">
              <a:rPr lang="en-US" smtClean="0"/>
              <a:t>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DD3FA2-A165-42B8-B740-75B093971049}" type="slidenum">
              <a:rPr lang="en-US" smtClean="0"/>
              <a:t>‹#›</a:t>
            </a:fld>
            <a:endParaRPr lang="en-US"/>
          </a:p>
        </p:txBody>
      </p:sp>
    </p:spTree>
    <p:extLst>
      <p:ext uri="{BB962C8B-B14F-4D97-AF65-F5344CB8AC3E}">
        <p14:creationId xmlns:p14="http://schemas.microsoft.com/office/powerpoint/2010/main" val="38042750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8AE697-71AA-4892-85C9-B892430387B5}" type="datetimeFigureOut">
              <a:rPr lang="en-US" smtClean="0"/>
              <a:t>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DD3FA2-A165-42B8-B740-75B093971049}" type="slidenum">
              <a:rPr lang="en-US" smtClean="0"/>
              <a:t>‹#›</a:t>
            </a:fld>
            <a:endParaRPr lang="en-US"/>
          </a:p>
        </p:txBody>
      </p:sp>
    </p:spTree>
    <p:extLst>
      <p:ext uri="{BB962C8B-B14F-4D97-AF65-F5344CB8AC3E}">
        <p14:creationId xmlns:p14="http://schemas.microsoft.com/office/powerpoint/2010/main" val="2052895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8AE697-71AA-4892-85C9-B892430387B5}" type="datetimeFigureOut">
              <a:rPr lang="en-US" smtClean="0"/>
              <a:t>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DD3FA2-A165-42B8-B740-75B093971049}" type="slidenum">
              <a:rPr lang="en-US" smtClean="0"/>
              <a:t>‹#›</a:t>
            </a:fld>
            <a:endParaRPr lang="en-US"/>
          </a:p>
        </p:txBody>
      </p:sp>
    </p:spTree>
    <p:extLst>
      <p:ext uri="{BB962C8B-B14F-4D97-AF65-F5344CB8AC3E}">
        <p14:creationId xmlns:p14="http://schemas.microsoft.com/office/powerpoint/2010/main" val="108225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98AE697-71AA-4892-85C9-B892430387B5}" type="datetimeFigureOut">
              <a:rPr lang="en-US" smtClean="0"/>
              <a:t>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DD3FA2-A165-42B8-B740-75B093971049}" type="slidenum">
              <a:rPr lang="en-US" smtClean="0"/>
              <a:t>‹#›</a:t>
            </a:fld>
            <a:endParaRPr lang="en-US"/>
          </a:p>
        </p:txBody>
      </p:sp>
    </p:spTree>
    <p:extLst>
      <p:ext uri="{BB962C8B-B14F-4D97-AF65-F5344CB8AC3E}">
        <p14:creationId xmlns:p14="http://schemas.microsoft.com/office/powerpoint/2010/main" val="33015507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8AE697-71AA-4892-85C9-B892430387B5}" type="datetimeFigureOut">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DD3FA2-A165-42B8-B740-75B093971049}" type="slidenum">
              <a:rPr lang="en-US" smtClean="0"/>
              <a:t>‹#›</a:t>
            </a:fld>
            <a:endParaRPr lang="en-US"/>
          </a:p>
        </p:txBody>
      </p:sp>
    </p:spTree>
    <p:extLst>
      <p:ext uri="{BB962C8B-B14F-4D97-AF65-F5344CB8AC3E}">
        <p14:creationId xmlns:p14="http://schemas.microsoft.com/office/powerpoint/2010/main" val="263851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8AE697-71AA-4892-85C9-B892430387B5}" type="datetimeFigureOut">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DD3FA2-A165-42B8-B740-75B093971049}" type="slidenum">
              <a:rPr lang="en-US" smtClean="0"/>
              <a:t>‹#›</a:t>
            </a:fld>
            <a:endParaRPr lang="en-US"/>
          </a:p>
        </p:txBody>
      </p:sp>
    </p:spTree>
    <p:extLst>
      <p:ext uri="{BB962C8B-B14F-4D97-AF65-F5344CB8AC3E}">
        <p14:creationId xmlns:p14="http://schemas.microsoft.com/office/powerpoint/2010/main" val="3556959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8AE697-71AA-4892-85C9-B892430387B5}" type="datetimeFigureOut">
              <a:rPr lang="en-US" smtClean="0"/>
              <a:t>1/30/2021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D3FA2-A165-42B8-B740-75B093971049}" type="slidenum">
              <a:rPr lang="en-US" smtClean="0"/>
              <a:t>‹#›</a:t>
            </a:fld>
            <a:endParaRPr lang="en-US"/>
          </a:p>
        </p:txBody>
      </p:sp>
    </p:spTree>
    <p:extLst>
      <p:ext uri="{BB962C8B-B14F-4D97-AF65-F5344CB8AC3E}">
        <p14:creationId xmlns:p14="http://schemas.microsoft.com/office/powerpoint/2010/main" val="410329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3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dirty="0">
                <a:solidFill>
                  <a:srgbClr val="FFFFFF"/>
                </a:solidFill>
                <a:latin typeface="+mj-lt"/>
                <a:ea typeface="+mj-ea"/>
                <a:cs typeface="+mj-cs"/>
              </a:rPr>
              <a:t>Deep </a:t>
            </a:r>
            <a:r>
              <a:rPr lang="en-US" sz="2600" dirty="0">
                <a:solidFill>
                  <a:srgbClr val="FFFFFF"/>
                </a:solidFill>
              </a:rPr>
              <a:t>Learning</a:t>
            </a:r>
            <a:endParaRPr lang="en-US" sz="2600" kern="1200" dirty="0">
              <a:solidFill>
                <a:srgbClr val="FFFFFF"/>
              </a:solidFill>
              <a:latin typeface="+mj-lt"/>
              <a:cs typeface="Calibri Light"/>
            </a:endParaRPr>
          </a:p>
        </p:txBody>
      </p:sp>
      <p:pic>
        <p:nvPicPr>
          <p:cNvPr id="4" name="Picture 4" descr="Chart&#10;&#10;Description automatically generated">
            <a:extLst>
              <a:ext uri="{FF2B5EF4-FFF2-40B4-BE49-F238E27FC236}">
                <a16:creationId xmlns:a16="http://schemas.microsoft.com/office/drawing/2014/main" id="{B750A27C-4ECA-47B9-B24F-EFB7E9F61FE1}"/>
              </a:ext>
            </a:extLst>
          </p:cNvPr>
          <p:cNvPicPr>
            <a:picLocks noChangeAspect="1"/>
          </p:cNvPicPr>
          <p:nvPr/>
        </p:nvPicPr>
        <p:blipFill>
          <a:blip r:embed="rId2"/>
          <a:stretch>
            <a:fillRect/>
          </a:stretch>
        </p:blipFill>
        <p:spPr>
          <a:xfrm>
            <a:off x="4650332" y="961812"/>
            <a:ext cx="5857578" cy="5026237"/>
          </a:xfrm>
          <a:prstGeom prst="rect">
            <a:avLst/>
          </a:prstGeom>
        </p:spPr>
      </p:pic>
      <p:pic>
        <p:nvPicPr>
          <p:cNvPr id="3" name="Picture 4" descr="Logo&#10;&#10;Description automatically generated">
            <a:extLst>
              <a:ext uri="{FF2B5EF4-FFF2-40B4-BE49-F238E27FC236}">
                <a16:creationId xmlns:a16="http://schemas.microsoft.com/office/drawing/2014/main" id="{C957A51E-744D-4946-9748-1FF1188A6010}"/>
              </a:ext>
            </a:extLst>
          </p:cNvPr>
          <p:cNvPicPr>
            <a:picLocks noChangeAspect="1"/>
          </p:cNvPicPr>
          <p:nvPr/>
        </p:nvPicPr>
        <p:blipFill>
          <a:blip r:embed="rId3"/>
          <a:stretch>
            <a:fillRect/>
          </a:stretch>
        </p:blipFill>
        <p:spPr>
          <a:xfrm rot="16200000">
            <a:off x="-1080944" y="3871230"/>
            <a:ext cx="2763839" cy="2706330"/>
          </a:xfrm>
          <a:prstGeom prst="rect">
            <a:avLst/>
          </a:prstGeom>
        </p:spPr>
      </p:pic>
      <p:pic>
        <p:nvPicPr>
          <p:cNvPr id="5" name="Picture 5" descr="A picture containing drawing&#10;&#10;Description automatically generated">
            <a:extLst>
              <a:ext uri="{FF2B5EF4-FFF2-40B4-BE49-F238E27FC236}">
                <a16:creationId xmlns:a16="http://schemas.microsoft.com/office/drawing/2014/main" id="{BB8423D1-5FF8-45EB-92E9-02263D44A6B5}"/>
              </a:ext>
            </a:extLst>
          </p:cNvPr>
          <p:cNvPicPr>
            <a:picLocks noChangeAspect="1"/>
          </p:cNvPicPr>
          <p:nvPr/>
        </p:nvPicPr>
        <p:blipFill>
          <a:blip r:embed="rId4"/>
          <a:stretch>
            <a:fillRect/>
          </a:stretch>
        </p:blipFill>
        <p:spPr>
          <a:xfrm rot="-5400000">
            <a:off x="-1069676" y="1685438"/>
            <a:ext cx="2743200" cy="209085"/>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2" descr="A picture containing map&#10;&#10;Description automatically generated">
            <a:extLst>
              <a:ext uri="{FF2B5EF4-FFF2-40B4-BE49-F238E27FC236}">
                <a16:creationId xmlns:a16="http://schemas.microsoft.com/office/drawing/2014/main" id="{5D499909-3070-4EDA-86D9-C0B7D9F8D559}"/>
              </a:ext>
            </a:extLst>
          </p:cNvPr>
          <p:cNvPicPr>
            <a:picLocks noChangeAspect="1"/>
          </p:cNvPicPr>
          <p:nvPr/>
        </p:nvPicPr>
        <p:blipFill>
          <a:blip r:embed="rId3"/>
          <a:stretch>
            <a:fillRect/>
          </a:stretch>
        </p:blipFill>
        <p:spPr>
          <a:xfrm>
            <a:off x="761120" y="1339340"/>
            <a:ext cx="5115463" cy="3799943"/>
          </a:xfrm>
          <a:prstGeom prst="rect">
            <a:avLst/>
          </a:prstGeom>
        </p:spPr>
      </p:pic>
      <p:pic>
        <p:nvPicPr>
          <p:cNvPr id="3" name="Picture 3" descr="A close up of a street&#10;&#10;Description automatically generated">
            <a:extLst>
              <a:ext uri="{FF2B5EF4-FFF2-40B4-BE49-F238E27FC236}">
                <a16:creationId xmlns:a16="http://schemas.microsoft.com/office/drawing/2014/main" id="{5671C9DC-B3DA-4DF0-94FD-94EA36115A92}"/>
              </a:ext>
            </a:extLst>
          </p:cNvPr>
          <p:cNvPicPr>
            <a:picLocks noChangeAspect="1"/>
          </p:cNvPicPr>
          <p:nvPr/>
        </p:nvPicPr>
        <p:blipFill>
          <a:blip r:embed="rId4"/>
          <a:stretch>
            <a:fillRect/>
          </a:stretch>
        </p:blipFill>
        <p:spPr>
          <a:xfrm>
            <a:off x="6550325" y="1337343"/>
            <a:ext cx="4899803" cy="3795124"/>
          </a:xfrm>
          <a:prstGeom prst="rect">
            <a:avLst/>
          </a:prstGeom>
        </p:spPr>
      </p:pic>
      <p:sp>
        <p:nvSpPr>
          <p:cNvPr id="4" name="Title 3">
            <a:extLst>
              <a:ext uri="{FF2B5EF4-FFF2-40B4-BE49-F238E27FC236}">
                <a16:creationId xmlns:a16="http://schemas.microsoft.com/office/drawing/2014/main" id="{A68146AB-1C2D-4D39-A083-C6B2C2A9DAC7}"/>
              </a:ext>
            </a:extLst>
          </p:cNvPr>
          <p:cNvSpPr>
            <a:spLocks noGrp="1"/>
          </p:cNvSpPr>
          <p:nvPr>
            <p:ph type="title"/>
          </p:nvPr>
        </p:nvSpPr>
        <p:spPr>
          <a:xfrm>
            <a:off x="838200" y="365125"/>
            <a:ext cx="10515600" cy="1111251"/>
          </a:xfrm>
        </p:spPr>
        <p:txBody>
          <a:bodyPr>
            <a:normAutofit fontScale="90000"/>
          </a:bodyPr>
          <a:lstStyle/>
          <a:p>
            <a:r>
              <a:rPr lang="en-US" b="1">
                <a:ea typeface="+mj-lt"/>
                <a:cs typeface="+mj-lt"/>
              </a:rPr>
              <a:t>image segmentation .</a:t>
            </a:r>
            <a:br>
              <a:rPr lang="en-US" b="1">
                <a:ea typeface="+mj-lt"/>
                <a:cs typeface="+mj-lt"/>
              </a:rPr>
            </a:br>
            <a:endParaRPr lang="en-US" b="1"/>
          </a:p>
        </p:txBody>
      </p:sp>
      <p:sp>
        <p:nvSpPr>
          <p:cNvPr id="5" name="Content Placeholder 4">
            <a:extLst>
              <a:ext uri="{FF2B5EF4-FFF2-40B4-BE49-F238E27FC236}">
                <a16:creationId xmlns:a16="http://schemas.microsoft.com/office/drawing/2014/main" id="{2E6AA37C-4B2C-4C11-A870-7F464182D82F}"/>
              </a:ext>
            </a:extLst>
          </p:cNvPr>
          <p:cNvSpPr>
            <a:spLocks noGrp="1"/>
          </p:cNvSpPr>
          <p:nvPr>
            <p:ph idx="1"/>
          </p:nvPr>
        </p:nvSpPr>
        <p:spPr>
          <a:xfrm>
            <a:off x="506361" y="9384173"/>
            <a:ext cx="10515600" cy="4351338"/>
          </a:xfrm>
        </p:spPr>
        <p:txBody>
          <a:bodyPr/>
          <a:lstStyle/>
          <a:p>
            <a:endParaRPr lang="en-US"/>
          </a:p>
        </p:txBody>
      </p:sp>
    </p:spTree>
    <p:extLst>
      <p:ext uri="{BB962C8B-B14F-4D97-AF65-F5344CB8AC3E}">
        <p14:creationId xmlns:p14="http://schemas.microsoft.com/office/powerpoint/2010/main" val="284509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98535978-610D-4658-9EC2-4C6832005C49}"/>
              </a:ext>
            </a:extLst>
          </p:cNvPr>
          <p:cNvPicPr>
            <a:picLocks noChangeAspect="1"/>
          </p:cNvPicPr>
          <p:nvPr/>
        </p:nvPicPr>
        <p:blipFill>
          <a:blip r:embed="rId3"/>
          <a:stretch>
            <a:fillRect/>
          </a:stretch>
        </p:blipFill>
        <p:spPr>
          <a:xfrm>
            <a:off x="241912" y="410862"/>
            <a:ext cx="11530082" cy="6221559"/>
          </a:xfrm>
          <a:prstGeom prst="rect">
            <a:avLst/>
          </a:prstGeom>
        </p:spPr>
      </p:pic>
    </p:spTree>
    <p:extLst>
      <p:ext uri="{BB962C8B-B14F-4D97-AF65-F5344CB8AC3E}">
        <p14:creationId xmlns:p14="http://schemas.microsoft.com/office/powerpoint/2010/main" val="106639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53992-F7E6-4E25-9183-47D75FB25D72}"/>
              </a:ext>
            </a:extLst>
          </p:cNvPr>
          <p:cNvSpPr>
            <a:spLocks noGrp="1"/>
          </p:cNvSpPr>
          <p:nvPr>
            <p:ph type="title"/>
          </p:nvPr>
        </p:nvSpPr>
        <p:spPr>
          <a:xfrm>
            <a:off x="206719" y="-90458"/>
            <a:ext cx="10515600" cy="1325563"/>
          </a:xfrm>
        </p:spPr>
        <p:txBody>
          <a:bodyPr/>
          <a:lstStyle/>
          <a:p>
            <a:r>
              <a:rPr lang="en-US" b="1">
                <a:ea typeface="+mj-lt"/>
                <a:cs typeface="+mj-lt"/>
              </a:rPr>
              <a:t>Generative Models (GANs)</a:t>
            </a:r>
          </a:p>
        </p:txBody>
      </p:sp>
      <p:sp>
        <p:nvSpPr>
          <p:cNvPr id="6" name="Content Placeholder 5">
            <a:extLst>
              <a:ext uri="{FF2B5EF4-FFF2-40B4-BE49-F238E27FC236}">
                <a16:creationId xmlns:a16="http://schemas.microsoft.com/office/drawing/2014/main" id="{8CA05C12-5354-41D7-9D19-C594036C5D74}"/>
              </a:ext>
            </a:extLst>
          </p:cNvPr>
          <p:cNvSpPr>
            <a:spLocks noGrp="1"/>
          </p:cNvSpPr>
          <p:nvPr>
            <p:ph idx="1"/>
          </p:nvPr>
        </p:nvSpPr>
        <p:spPr>
          <a:xfrm>
            <a:off x="378125" y="876720"/>
            <a:ext cx="11622656" cy="4351338"/>
          </a:xfrm>
        </p:spPr>
        <p:txBody>
          <a:bodyPr vert="horz" lIns="91440" tIns="45720" rIns="91440" bIns="45720" rtlCol="0" anchor="t">
            <a:normAutofit/>
          </a:bodyPr>
          <a:lstStyle/>
          <a:p>
            <a:r>
              <a:rPr lang="en-US" b="1">
                <a:cs typeface="Calibri"/>
              </a:rPr>
              <a:t>Input noise                                                              output real looking images    </a:t>
            </a:r>
          </a:p>
        </p:txBody>
      </p:sp>
      <p:pic>
        <p:nvPicPr>
          <p:cNvPr id="4" name="Picture 4" descr="A picture containing glass&#10;&#10;Description automatically generated">
            <a:extLst>
              <a:ext uri="{FF2B5EF4-FFF2-40B4-BE49-F238E27FC236}">
                <a16:creationId xmlns:a16="http://schemas.microsoft.com/office/drawing/2014/main" id="{24C5A383-CB88-4A00-B9AF-62188624631B}"/>
              </a:ext>
            </a:extLst>
          </p:cNvPr>
          <p:cNvPicPr>
            <a:picLocks noChangeAspect="1"/>
          </p:cNvPicPr>
          <p:nvPr/>
        </p:nvPicPr>
        <p:blipFill>
          <a:blip r:embed="rId3"/>
          <a:stretch>
            <a:fillRect/>
          </a:stretch>
        </p:blipFill>
        <p:spPr>
          <a:xfrm>
            <a:off x="279246" y="1449377"/>
            <a:ext cx="5184102" cy="5198480"/>
          </a:xfrm>
          <a:prstGeom prst="rect">
            <a:avLst/>
          </a:prstGeom>
        </p:spPr>
      </p:pic>
      <p:pic>
        <p:nvPicPr>
          <p:cNvPr id="5" name="Picture 5" descr="A close up of many different pictures&#10;&#10;Description automatically generated">
            <a:extLst>
              <a:ext uri="{FF2B5EF4-FFF2-40B4-BE49-F238E27FC236}">
                <a16:creationId xmlns:a16="http://schemas.microsoft.com/office/drawing/2014/main" id="{D3625E75-786A-4B19-82DA-406A1C04A6E4}"/>
              </a:ext>
            </a:extLst>
          </p:cNvPr>
          <p:cNvPicPr>
            <a:picLocks noChangeAspect="1"/>
          </p:cNvPicPr>
          <p:nvPr/>
        </p:nvPicPr>
        <p:blipFill>
          <a:blip r:embed="rId4"/>
          <a:stretch>
            <a:fillRect/>
          </a:stretch>
        </p:blipFill>
        <p:spPr>
          <a:xfrm>
            <a:off x="6435305" y="1367287"/>
            <a:ext cx="5273611" cy="5187349"/>
          </a:xfrm>
          <a:prstGeom prst="rect">
            <a:avLst/>
          </a:prstGeom>
        </p:spPr>
      </p:pic>
    </p:spTree>
    <p:extLst>
      <p:ext uri="{BB962C8B-B14F-4D97-AF65-F5344CB8AC3E}">
        <p14:creationId xmlns:p14="http://schemas.microsoft.com/office/powerpoint/2010/main" val="732530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3993-379B-4491-90CC-468CFCD07B37}"/>
              </a:ext>
            </a:extLst>
          </p:cNvPr>
          <p:cNvSpPr>
            <a:spLocks noGrp="1"/>
          </p:cNvSpPr>
          <p:nvPr>
            <p:ph type="title"/>
          </p:nvPr>
        </p:nvSpPr>
        <p:spPr>
          <a:xfrm>
            <a:off x="306238" y="5691"/>
            <a:ext cx="10515600" cy="1325563"/>
          </a:xfrm>
        </p:spPr>
        <p:txBody>
          <a:bodyPr/>
          <a:lstStyle/>
          <a:p>
            <a:r>
              <a:rPr lang="en-US">
                <a:cs typeface="Calibri Light"/>
              </a:rPr>
              <a:t>Sequential Data :</a:t>
            </a:r>
          </a:p>
        </p:txBody>
      </p:sp>
      <p:sp>
        <p:nvSpPr>
          <p:cNvPr id="3" name="Content Placeholder 2">
            <a:extLst>
              <a:ext uri="{FF2B5EF4-FFF2-40B4-BE49-F238E27FC236}">
                <a16:creationId xmlns:a16="http://schemas.microsoft.com/office/drawing/2014/main" id="{6E8FC666-C289-4AE7-B774-57239C5EA042}"/>
              </a:ext>
            </a:extLst>
          </p:cNvPr>
          <p:cNvSpPr>
            <a:spLocks noGrp="1"/>
          </p:cNvSpPr>
          <p:nvPr>
            <p:ph idx="1"/>
          </p:nvPr>
        </p:nvSpPr>
        <p:spPr>
          <a:xfrm>
            <a:off x="306238" y="962984"/>
            <a:ext cx="10515600" cy="4351338"/>
          </a:xfrm>
        </p:spPr>
        <p:txBody>
          <a:bodyPr vert="horz" lIns="91440" tIns="45720" rIns="91440" bIns="45720" rtlCol="0" anchor="t">
            <a:normAutofit/>
          </a:bodyPr>
          <a:lstStyle/>
          <a:p>
            <a:r>
              <a:rPr lang="en-US">
                <a:cs typeface="Calibri"/>
              </a:rPr>
              <a:t>Predict the next word in a sentence spoken or written.</a:t>
            </a:r>
          </a:p>
          <a:p>
            <a:r>
              <a:rPr lang="en-US">
                <a:cs typeface="Calibri"/>
              </a:rPr>
              <a:t>Stock Price Predictions.</a:t>
            </a:r>
          </a:p>
          <a:p>
            <a:r>
              <a:rPr lang="en-US">
                <a:cs typeface="Calibri"/>
              </a:rPr>
              <a:t>Predict your sales in the next month or year.</a:t>
            </a:r>
          </a:p>
          <a:p>
            <a:r>
              <a:rPr lang="en-US" i="1">
                <a:cs typeface="Calibri"/>
              </a:rPr>
              <a:t>Predict the next frame in a video.</a:t>
            </a:r>
          </a:p>
          <a:p>
            <a:endParaRPr lang="en-US">
              <a:cs typeface="Calibri"/>
            </a:endParaRPr>
          </a:p>
        </p:txBody>
      </p:sp>
      <p:pic>
        <p:nvPicPr>
          <p:cNvPr id="6" name="Picture 6" descr="Chart&#10;&#10;Description automatically generated">
            <a:extLst>
              <a:ext uri="{FF2B5EF4-FFF2-40B4-BE49-F238E27FC236}">
                <a16:creationId xmlns:a16="http://schemas.microsoft.com/office/drawing/2014/main" id="{3370E6BA-8C5B-44A5-8C0D-D391FED36543}"/>
              </a:ext>
            </a:extLst>
          </p:cNvPr>
          <p:cNvPicPr>
            <a:picLocks noChangeAspect="1"/>
          </p:cNvPicPr>
          <p:nvPr/>
        </p:nvPicPr>
        <p:blipFill>
          <a:blip r:embed="rId3"/>
          <a:stretch>
            <a:fillRect/>
          </a:stretch>
        </p:blipFill>
        <p:spPr>
          <a:xfrm>
            <a:off x="583721" y="3284222"/>
            <a:ext cx="10377577" cy="2546800"/>
          </a:xfrm>
          <a:prstGeom prst="rect">
            <a:avLst/>
          </a:prstGeom>
        </p:spPr>
      </p:pic>
    </p:spTree>
    <p:extLst>
      <p:ext uri="{BB962C8B-B14F-4D97-AF65-F5344CB8AC3E}">
        <p14:creationId xmlns:p14="http://schemas.microsoft.com/office/powerpoint/2010/main" val="807969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2A5F716-98EF-42EF-A471-87C6DFDCC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9" name="Freeform: Shape 8">
            <a:extLst>
              <a:ext uri="{FF2B5EF4-FFF2-40B4-BE49-F238E27FC236}">
                <a16:creationId xmlns:a16="http://schemas.microsoft.com/office/drawing/2014/main" id="{B87687D8-4EF1-4EF2-BF7E-74BB4A3D1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2173916" y="2300932"/>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2" name="Picture 2" descr="Logo&#10;&#10;Description automatically generated">
            <a:extLst>
              <a:ext uri="{FF2B5EF4-FFF2-40B4-BE49-F238E27FC236}">
                <a16:creationId xmlns:a16="http://schemas.microsoft.com/office/drawing/2014/main" id="{8869447C-ABC2-4AE2-A862-873A1D1DC770}"/>
              </a:ext>
            </a:extLst>
          </p:cNvPr>
          <p:cNvPicPr>
            <a:picLocks noChangeAspect="1"/>
          </p:cNvPicPr>
          <p:nvPr/>
        </p:nvPicPr>
        <p:blipFill rotWithShape="1">
          <a:blip r:embed="rId3"/>
          <a:srcRect r="1" b="6978"/>
          <a:stretch/>
        </p:blipFill>
        <p:spPr>
          <a:xfrm>
            <a:off x="2598993" y="889354"/>
            <a:ext cx="6856151" cy="4710462"/>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2026358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31F87974-6F1E-4B18-B90E-528CD5C6C46E}"/>
              </a:ext>
            </a:extLst>
          </p:cNvPr>
          <p:cNvPicPr>
            <a:picLocks noChangeAspect="1"/>
          </p:cNvPicPr>
          <p:nvPr/>
        </p:nvPicPr>
        <p:blipFill rotWithShape="1">
          <a:blip r:embed="rId3"/>
          <a:srcRect l="4590" t="65802" r="-109"/>
          <a:stretch/>
        </p:blipFill>
        <p:spPr>
          <a:xfrm>
            <a:off x="897034" y="1911912"/>
            <a:ext cx="10402700" cy="2513954"/>
          </a:xfrm>
          <a:prstGeom prst="rect">
            <a:avLst/>
          </a:prstGeom>
        </p:spPr>
      </p:pic>
    </p:spTree>
    <p:extLst>
      <p:ext uri="{BB962C8B-B14F-4D97-AF65-F5344CB8AC3E}">
        <p14:creationId xmlns:p14="http://schemas.microsoft.com/office/powerpoint/2010/main" val="324998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6088A0F5-CD78-485D-A08D-DA17C49986CF}"/>
              </a:ext>
            </a:extLst>
          </p:cNvPr>
          <p:cNvPicPr>
            <a:picLocks noChangeAspect="1"/>
          </p:cNvPicPr>
          <p:nvPr/>
        </p:nvPicPr>
        <p:blipFill rotWithShape="1">
          <a:blip r:embed="rId3"/>
          <a:srcRect l="22756" t="66337" r="25295" b="825"/>
          <a:stretch/>
        </p:blipFill>
        <p:spPr>
          <a:xfrm>
            <a:off x="1669136" y="1848000"/>
            <a:ext cx="8241878" cy="2862386"/>
          </a:xfrm>
          <a:prstGeom prst="rect">
            <a:avLst/>
          </a:prstGeom>
        </p:spPr>
      </p:pic>
    </p:spTree>
    <p:extLst>
      <p:ext uri="{BB962C8B-B14F-4D97-AF65-F5344CB8AC3E}">
        <p14:creationId xmlns:p14="http://schemas.microsoft.com/office/powerpoint/2010/main" val="2816237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AE23F044-EB09-4661-91D2-A8AA632AF27A}"/>
              </a:ext>
            </a:extLst>
          </p:cNvPr>
          <p:cNvPicPr>
            <a:picLocks noChangeAspect="1"/>
          </p:cNvPicPr>
          <p:nvPr/>
        </p:nvPicPr>
        <p:blipFill rotWithShape="1">
          <a:blip r:embed="rId3"/>
          <a:srcRect l="105" t="58278" r="-211" b="-221"/>
          <a:stretch/>
        </p:blipFill>
        <p:spPr>
          <a:xfrm>
            <a:off x="296645" y="2313425"/>
            <a:ext cx="11669470" cy="2334725"/>
          </a:xfrm>
          <a:prstGeom prst="rect">
            <a:avLst/>
          </a:prstGeom>
        </p:spPr>
      </p:pic>
    </p:spTree>
    <p:extLst>
      <p:ext uri="{BB962C8B-B14F-4D97-AF65-F5344CB8AC3E}">
        <p14:creationId xmlns:p14="http://schemas.microsoft.com/office/powerpoint/2010/main" val="3436568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6DA9140D-4645-4564-8DEC-4E1879584DCD}"/>
              </a:ext>
            </a:extLst>
          </p:cNvPr>
          <p:cNvPicPr>
            <a:picLocks noChangeAspect="1"/>
          </p:cNvPicPr>
          <p:nvPr/>
        </p:nvPicPr>
        <p:blipFill rotWithShape="1">
          <a:blip r:embed="rId2"/>
          <a:srcRect t="9248" r="-106" b="193"/>
          <a:stretch/>
        </p:blipFill>
        <p:spPr>
          <a:xfrm>
            <a:off x="-3514" y="-40075"/>
            <a:ext cx="12199027" cy="6902879"/>
          </a:xfrm>
          <a:prstGeom prst="rect">
            <a:avLst/>
          </a:prstGeom>
        </p:spPr>
      </p:pic>
    </p:spTree>
    <p:extLst>
      <p:ext uri="{BB962C8B-B14F-4D97-AF65-F5344CB8AC3E}">
        <p14:creationId xmlns:p14="http://schemas.microsoft.com/office/powerpoint/2010/main" val="876649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2" descr="A picture containing text&#10;&#10;Description automatically generated">
            <a:extLst>
              <a:ext uri="{FF2B5EF4-FFF2-40B4-BE49-F238E27FC236}">
                <a16:creationId xmlns:a16="http://schemas.microsoft.com/office/drawing/2014/main" id="{D18EE21F-4537-473A-95B6-9A76F179F847}"/>
              </a:ext>
            </a:extLst>
          </p:cNvPr>
          <p:cNvPicPr>
            <a:picLocks noChangeAspect="1"/>
          </p:cNvPicPr>
          <p:nvPr/>
        </p:nvPicPr>
        <p:blipFill>
          <a:blip r:embed="rId3"/>
          <a:stretch>
            <a:fillRect/>
          </a:stretch>
        </p:blipFill>
        <p:spPr>
          <a:xfrm>
            <a:off x="-5751" y="71244"/>
            <a:ext cx="12217879" cy="5248123"/>
          </a:xfrm>
          <a:prstGeom prst="rect">
            <a:avLst/>
          </a:prstGeom>
        </p:spPr>
      </p:pic>
    </p:spTree>
    <p:extLst>
      <p:ext uri="{BB962C8B-B14F-4D97-AF65-F5344CB8AC3E}">
        <p14:creationId xmlns:p14="http://schemas.microsoft.com/office/powerpoint/2010/main" val="3842214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FB2D71-A460-4CEC-B7F0-70239015636E}"/>
              </a:ext>
            </a:extLst>
          </p:cNvPr>
          <p:cNvSpPr>
            <a:spLocks noGrp="1"/>
          </p:cNvSpPr>
          <p:nvPr>
            <p:ph type="title"/>
          </p:nvPr>
        </p:nvSpPr>
        <p:spPr>
          <a:xfrm>
            <a:off x="635000" y="640823"/>
            <a:ext cx="3418659" cy="5583148"/>
          </a:xfrm>
        </p:spPr>
        <p:txBody>
          <a:bodyPr anchor="ctr">
            <a:normAutofit/>
          </a:bodyPr>
          <a:lstStyle/>
          <a:p>
            <a:r>
              <a:rPr lang="en-US" sz="5400" b="1" dirty="0">
                <a:cs typeface="Calibri Light"/>
              </a:rPr>
              <a:t>Contents </a:t>
            </a:r>
            <a:r>
              <a:rPr lang="en-US" sz="5400" dirty="0">
                <a:cs typeface="Calibri Light"/>
              </a:rPr>
              <a:t>:</a:t>
            </a:r>
            <a:endParaRPr lang="en-US" sz="5400" dirty="0"/>
          </a:p>
        </p:txBody>
      </p:sp>
      <p:sp>
        <p:nvSpPr>
          <p:cNvPr id="2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Content Placeholder 2">
            <a:extLst>
              <a:ext uri="{FF2B5EF4-FFF2-40B4-BE49-F238E27FC236}">
                <a16:creationId xmlns:a16="http://schemas.microsoft.com/office/drawing/2014/main" id="{35A24EB1-DA49-482E-93BC-A952FCF96DDC}"/>
              </a:ext>
            </a:extLst>
          </p:cNvPr>
          <p:cNvGraphicFramePr>
            <a:graphicFrameLocks noGrp="1"/>
          </p:cNvGraphicFramePr>
          <p:nvPr>
            <p:ph idx="1"/>
            <p:extLst>
              <p:ext uri="{D42A27DB-BD31-4B8C-83A1-F6EECF244321}">
                <p14:modId xmlns:p14="http://schemas.microsoft.com/office/powerpoint/2010/main" val="1991839440"/>
              </p:ext>
            </p:extLst>
          </p:nvPr>
        </p:nvGraphicFramePr>
        <p:xfrm>
          <a:off x="4662395" y="511426"/>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6017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CEE9-DF48-4240-B8FC-ECACFDF30F1B}"/>
              </a:ext>
            </a:extLst>
          </p:cNvPr>
          <p:cNvSpPr>
            <a:spLocks noGrp="1"/>
          </p:cNvSpPr>
          <p:nvPr>
            <p:ph type="title"/>
          </p:nvPr>
        </p:nvSpPr>
        <p:spPr>
          <a:xfrm>
            <a:off x="397835" y="396198"/>
            <a:ext cx="11375922" cy="514402"/>
          </a:xfrm>
        </p:spPr>
        <p:txBody>
          <a:bodyPr>
            <a:normAutofit fontScale="90000"/>
          </a:bodyPr>
          <a:lstStyle/>
          <a:p>
            <a:r>
              <a:rPr lang="en-US" b="1">
                <a:cs typeface="Calibri Light"/>
              </a:rPr>
              <a:t> what are the main components of a neural network?</a:t>
            </a:r>
          </a:p>
        </p:txBody>
      </p:sp>
      <p:sp>
        <p:nvSpPr>
          <p:cNvPr id="3" name="Content Placeholder 2">
            <a:extLst>
              <a:ext uri="{FF2B5EF4-FFF2-40B4-BE49-F238E27FC236}">
                <a16:creationId xmlns:a16="http://schemas.microsoft.com/office/drawing/2014/main" id="{1A8ABBF8-0E44-40E5-8CD6-3C088E1785C6}"/>
              </a:ext>
            </a:extLst>
          </p:cNvPr>
          <p:cNvSpPr>
            <a:spLocks noGrp="1"/>
          </p:cNvSpPr>
          <p:nvPr>
            <p:ph idx="1"/>
          </p:nvPr>
        </p:nvSpPr>
        <p:spPr>
          <a:xfrm>
            <a:off x="334297" y="1137367"/>
            <a:ext cx="6848476" cy="3065079"/>
          </a:xfrm>
        </p:spPr>
        <p:txBody>
          <a:bodyPr vert="horz" lIns="91440" tIns="45720" rIns="91440" bIns="45720" rtlCol="0" anchor="t">
            <a:normAutofit fontScale="92500" lnSpcReduction="20000"/>
          </a:bodyPr>
          <a:lstStyle/>
          <a:p>
            <a:r>
              <a:rPr lang="en-US" b="1" dirty="0">
                <a:cs typeface="Calibri"/>
              </a:rPr>
              <a:t>Set of layers : input – hidden – output </a:t>
            </a:r>
            <a:endParaRPr lang="en-US" b="1">
              <a:cs typeface="Calibri"/>
            </a:endParaRPr>
          </a:p>
          <a:p>
            <a:pPr marL="0" indent="0">
              <a:buNone/>
            </a:pPr>
            <a:endParaRPr lang="en-US" b="1">
              <a:cs typeface="Calibri"/>
            </a:endParaRPr>
          </a:p>
          <a:p>
            <a:pPr marL="0" indent="0">
              <a:buNone/>
            </a:pPr>
            <a:endParaRPr lang="en-US" b="1">
              <a:cs typeface="Calibri"/>
            </a:endParaRPr>
          </a:p>
          <a:p>
            <a:r>
              <a:rPr lang="en-US" b="1" dirty="0">
                <a:cs typeface="Calibri"/>
              </a:rPr>
              <a:t>Layers are connected with each other with</a:t>
            </a:r>
          </a:p>
          <a:p>
            <a:pPr marL="0" indent="0">
              <a:buNone/>
            </a:pPr>
            <a:r>
              <a:rPr lang="en-US" b="1" dirty="0">
                <a:cs typeface="Calibri"/>
              </a:rPr>
              <a:t> "weights and biases"</a:t>
            </a:r>
          </a:p>
          <a:p>
            <a:pPr marL="0" indent="0">
              <a:buNone/>
            </a:pPr>
            <a:endParaRPr lang="en-US" b="1" dirty="0">
              <a:cs typeface="Calibri"/>
            </a:endParaRPr>
          </a:p>
          <a:p>
            <a:pPr marL="0" indent="0">
              <a:buNone/>
            </a:pPr>
            <a:r>
              <a:rPr lang="en-US" b="1" dirty="0">
                <a:cs typeface="Calibri"/>
              </a:rPr>
              <a:t>Weights are initialized randomly at first.</a:t>
            </a:r>
          </a:p>
          <a:p>
            <a:pPr marL="0" indent="0">
              <a:buNone/>
            </a:pPr>
            <a:endParaRPr lang="en-US" b="1">
              <a:cs typeface="Calibri"/>
            </a:endParaRPr>
          </a:p>
          <a:p>
            <a:pPr marL="0" indent="0">
              <a:buNone/>
            </a:pPr>
            <a:endParaRPr lang="en-US" b="1">
              <a:cs typeface="Calibri"/>
            </a:endParaRPr>
          </a:p>
          <a:p>
            <a:pPr marL="0" indent="0">
              <a:buNone/>
            </a:pPr>
            <a:endParaRPr lang="en-US">
              <a:cs typeface="Calibri"/>
            </a:endParaRPr>
          </a:p>
          <a:p>
            <a:pPr marL="0" indent="0">
              <a:buNone/>
            </a:pPr>
            <a:endParaRPr lang="en-US">
              <a:cs typeface="Calibri"/>
            </a:endParaRPr>
          </a:p>
          <a:p>
            <a:pPr marL="0" indent="0">
              <a:buNone/>
            </a:pPr>
            <a:endParaRPr lang="en-US">
              <a:cs typeface="Calibri"/>
            </a:endParaRPr>
          </a:p>
          <a:p>
            <a:endParaRPr lang="en-US">
              <a:cs typeface="Calibri"/>
            </a:endParaRPr>
          </a:p>
        </p:txBody>
      </p:sp>
      <p:pic>
        <p:nvPicPr>
          <p:cNvPr id="4" name="Picture 4" descr="A picture containing background pattern&#10;&#10;Description automatically generated">
            <a:extLst>
              <a:ext uri="{FF2B5EF4-FFF2-40B4-BE49-F238E27FC236}">
                <a16:creationId xmlns:a16="http://schemas.microsoft.com/office/drawing/2014/main" id="{65673026-B9C5-470D-AAB3-8F0FE289BDFE}"/>
              </a:ext>
            </a:extLst>
          </p:cNvPr>
          <p:cNvPicPr>
            <a:picLocks noChangeAspect="1"/>
          </p:cNvPicPr>
          <p:nvPr/>
        </p:nvPicPr>
        <p:blipFill>
          <a:blip r:embed="rId3"/>
          <a:stretch>
            <a:fillRect/>
          </a:stretch>
        </p:blipFill>
        <p:spPr>
          <a:xfrm>
            <a:off x="8140183" y="1136416"/>
            <a:ext cx="3617667" cy="4854398"/>
          </a:xfrm>
          <a:prstGeom prst="rect">
            <a:avLst/>
          </a:prstGeom>
        </p:spPr>
      </p:pic>
    </p:spTree>
    <p:extLst>
      <p:ext uri="{BB962C8B-B14F-4D97-AF65-F5344CB8AC3E}">
        <p14:creationId xmlns:p14="http://schemas.microsoft.com/office/powerpoint/2010/main" val="699646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BD2733-0031-463F-8C4A-13730FFAE6ED}"/>
              </a:ext>
            </a:extLst>
          </p:cNvPr>
          <p:cNvSpPr>
            <a:spLocks noGrp="1"/>
          </p:cNvSpPr>
          <p:nvPr>
            <p:ph type="ctrTitle"/>
          </p:nvPr>
        </p:nvSpPr>
        <p:spPr>
          <a:xfrm>
            <a:off x="795342" y="637953"/>
            <a:ext cx="8272458" cy="3189507"/>
          </a:xfrm>
        </p:spPr>
        <p:txBody>
          <a:bodyPr>
            <a:normAutofit/>
          </a:bodyPr>
          <a:lstStyle/>
          <a:p>
            <a:pPr algn="l"/>
            <a:r>
              <a:rPr lang="en-US" sz="7400">
                <a:solidFill>
                  <a:srgbClr val="FFFFFF"/>
                </a:solidFill>
                <a:cs typeface="Calibri Light"/>
              </a:rPr>
              <a:t>How Do we connect the network?</a:t>
            </a:r>
            <a:endParaRPr lang="en-US" sz="7400">
              <a:solidFill>
                <a:srgbClr val="FFFFFF"/>
              </a:solidFill>
            </a:endParaRPr>
          </a:p>
        </p:txBody>
      </p:sp>
      <p:sp>
        <p:nvSpPr>
          <p:cNvPr id="13"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2" name="Picture 2" descr="Logo&#10;&#10;Description automatically generated">
            <a:extLst>
              <a:ext uri="{FF2B5EF4-FFF2-40B4-BE49-F238E27FC236}">
                <a16:creationId xmlns:a16="http://schemas.microsoft.com/office/drawing/2014/main" id="{C38A8D4B-8F36-4FE5-9F7E-6A1D6947B8E3}"/>
              </a:ext>
            </a:extLst>
          </p:cNvPr>
          <p:cNvPicPr>
            <a:picLocks noChangeAspect="1"/>
          </p:cNvPicPr>
          <p:nvPr/>
        </p:nvPicPr>
        <p:blipFill>
          <a:blip r:embed="rId2"/>
          <a:stretch>
            <a:fillRect/>
          </a:stretch>
        </p:blipFill>
        <p:spPr>
          <a:xfrm>
            <a:off x="138023" y="-947468"/>
            <a:ext cx="2743200" cy="2743200"/>
          </a:xfrm>
          <a:prstGeom prst="rect">
            <a:avLst/>
          </a:prstGeom>
        </p:spPr>
      </p:pic>
      <p:pic>
        <p:nvPicPr>
          <p:cNvPr id="3" name="Picture 4" descr="A picture containing drawing&#10;&#10;Description automatically generated">
            <a:extLst>
              <a:ext uri="{FF2B5EF4-FFF2-40B4-BE49-F238E27FC236}">
                <a16:creationId xmlns:a16="http://schemas.microsoft.com/office/drawing/2014/main" id="{54DDA28D-362C-4D2D-BB3F-17814A03D7F4}"/>
              </a:ext>
            </a:extLst>
          </p:cNvPr>
          <p:cNvPicPr>
            <a:picLocks noChangeAspect="1"/>
          </p:cNvPicPr>
          <p:nvPr/>
        </p:nvPicPr>
        <p:blipFill>
          <a:blip r:embed="rId3"/>
          <a:stretch>
            <a:fillRect/>
          </a:stretch>
        </p:blipFill>
        <p:spPr>
          <a:xfrm>
            <a:off x="9210136" y="319589"/>
            <a:ext cx="2743200" cy="209085"/>
          </a:xfrm>
          <a:prstGeom prst="rect">
            <a:avLst/>
          </a:prstGeom>
        </p:spPr>
      </p:pic>
    </p:spTree>
    <p:extLst>
      <p:ext uri="{BB962C8B-B14F-4D97-AF65-F5344CB8AC3E}">
        <p14:creationId xmlns:p14="http://schemas.microsoft.com/office/powerpoint/2010/main" val="3065514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D6BDA-4F0E-49CE-A218-C38A2982CD02}"/>
              </a:ext>
            </a:extLst>
          </p:cNvPr>
          <p:cNvSpPr>
            <a:spLocks noGrp="1"/>
          </p:cNvSpPr>
          <p:nvPr>
            <p:ph type="ctrTitle"/>
          </p:nvPr>
        </p:nvSpPr>
        <p:spPr>
          <a:xfrm>
            <a:off x="983226" y="-1446314"/>
            <a:ext cx="9144000" cy="2387600"/>
          </a:xfrm>
        </p:spPr>
        <p:txBody>
          <a:bodyPr>
            <a:normAutofit/>
          </a:bodyPr>
          <a:lstStyle/>
          <a:p>
            <a:r>
              <a:rPr lang="en-US" sz="5400">
                <a:cs typeface="Calibri Light"/>
              </a:rPr>
              <a:t>Matrix representation</a:t>
            </a:r>
          </a:p>
        </p:txBody>
      </p:sp>
      <p:pic>
        <p:nvPicPr>
          <p:cNvPr id="4" name="Picture 4" descr="Bubble chart&#10;&#10;Description automatically generated">
            <a:extLst>
              <a:ext uri="{FF2B5EF4-FFF2-40B4-BE49-F238E27FC236}">
                <a16:creationId xmlns:a16="http://schemas.microsoft.com/office/drawing/2014/main" id="{AA884858-05EA-45B1-86F2-F3D5B01FE27E}"/>
              </a:ext>
            </a:extLst>
          </p:cNvPr>
          <p:cNvPicPr>
            <a:picLocks noChangeAspect="1"/>
          </p:cNvPicPr>
          <p:nvPr/>
        </p:nvPicPr>
        <p:blipFill>
          <a:blip r:embed="rId2"/>
          <a:stretch>
            <a:fillRect/>
          </a:stretch>
        </p:blipFill>
        <p:spPr>
          <a:xfrm>
            <a:off x="588359" y="1525354"/>
            <a:ext cx="3073879" cy="4198729"/>
          </a:xfrm>
          <a:prstGeom prst="rect">
            <a:avLst/>
          </a:prstGeom>
        </p:spPr>
      </p:pic>
      <p:pic>
        <p:nvPicPr>
          <p:cNvPr id="5" name="Picture 5" descr="A picture containing background pattern&#10;&#10;Description automatically generated">
            <a:extLst>
              <a:ext uri="{FF2B5EF4-FFF2-40B4-BE49-F238E27FC236}">
                <a16:creationId xmlns:a16="http://schemas.microsoft.com/office/drawing/2014/main" id="{F2F17EF6-D147-41F7-AF8B-1B9B839CC942}"/>
              </a:ext>
            </a:extLst>
          </p:cNvPr>
          <p:cNvPicPr>
            <a:picLocks noChangeAspect="1"/>
          </p:cNvPicPr>
          <p:nvPr/>
        </p:nvPicPr>
        <p:blipFill>
          <a:blip r:embed="rId3"/>
          <a:stretch>
            <a:fillRect/>
          </a:stretch>
        </p:blipFill>
        <p:spPr>
          <a:xfrm>
            <a:off x="721465" y="1185953"/>
            <a:ext cx="2743200" cy="577771"/>
          </a:xfrm>
          <a:prstGeom prst="rect">
            <a:avLst/>
          </a:prstGeom>
        </p:spPr>
      </p:pic>
      <p:pic>
        <p:nvPicPr>
          <p:cNvPr id="6" name="Picture 6" descr="A close up of a clock&#10;&#10;Description automatically generated">
            <a:extLst>
              <a:ext uri="{FF2B5EF4-FFF2-40B4-BE49-F238E27FC236}">
                <a16:creationId xmlns:a16="http://schemas.microsoft.com/office/drawing/2014/main" id="{DE1718F7-112B-4EDD-B3D2-41334C55F931}"/>
              </a:ext>
            </a:extLst>
          </p:cNvPr>
          <p:cNvPicPr>
            <a:picLocks noChangeAspect="1"/>
          </p:cNvPicPr>
          <p:nvPr/>
        </p:nvPicPr>
        <p:blipFill>
          <a:blip r:embed="rId4"/>
          <a:stretch>
            <a:fillRect/>
          </a:stretch>
        </p:blipFill>
        <p:spPr>
          <a:xfrm>
            <a:off x="4235570" y="934158"/>
            <a:ext cx="5719313" cy="3580703"/>
          </a:xfrm>
          <a:prstGeom prst="rect">
            <a:avLst/>
          </a:prstGeom>
        </p:spPr>
      </p:pic>
      <p:pic>
        <p:nvPicPr>
          <p:cNvPr id="7" name="Picture 7" descr="Text&#10;&#10;Description automatically generated">
            <a:extLst>
              <a:ext uri="{FF2B5EF4-FFF2-40B4-BE49-F238E27FC236}">
                <a16:creationId xmlns:a16="http://schemas.microsoft.com/office/drawing/2014/main" id="{68D69A1D-BE54-4AB6-A3F1-75D69739BB25}"/>
              </a:ext>
            </a:extLst>
          </p:cNvPr>
          <p:cNvPicPr>
            <a:picLocks noChangeAspect="1"/>
          </p:cNvPicPr>
          <p:nvPr/>
        </p:nvPicPr>
        <p:blipFill>
          <a:blip r:embed="rId5"/>
          <a:stretch>
            <a:fillRect/>
          </a:stretch>
        </p:blipFill>
        <p:spPr>
          <a:xfrm>
            <a:off x="4235570" y="4127985"/>
            <a:ext cx="6927009" cy="2225123"/>
          </a:xfrm>
          <a:prstGeom prst="rect">
            <a:avLst/>
          </a:prstGeom>
        </p:spPr>
      </p:pic>
    </p:spTree>
    <p:extLst>
      <p:ext uri="{BB962C8B-B14F-4D97-AF65-F5344CB8AC3E}">
        <p14:creationId xmlns:p14="http://schemas.microsoft.com/office/powerpoint/2010/main" val="2548749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F2FB766-915F-43B9-A024-902901449719}"/>
              </a:ext>
            </a:extLst>
          </p:cNvPr>
          <p:cNvSpPr>
            <a:spLocks noGrp="1"/>
          </p:cNvSpPr>
          <p:nvPr>
            <p:ph idx="1"/>
          </p:nvPr>
        </p:nvSpPr>
        <p:spPr>
          <a:xfrm>
            <a:off x="779796" y="2346423"/>
            <a:ext cx="7731642" cy="2473843"/>
          </a:xfrm>
        </p:spPr>
        <p:txBody>
          <a:bodyPr vert="horz" lIns="91440" tIns="45720" rIns="91440" bIns="45720" rtlCol="0" anchor="t">
            <a:normAutofit/>
          </a:bodyPr>
          <a:lstStyle/>
          <a:p>
            <a:r>
              <a:rPr lang="en-US" sz="3600" b="1">
                <a:solidFill>
                  <a:schemeClr val="bg1"/>
                </a:solidFill>
                <a:ea typeface="+mn-lt"/>
                <a:cs typeface="+mn-lt"/>
              </a:rPr>
              <a:t>Definition of activation function:- </a:t>
            </a:r>
            <a:r>
              <a:rPr lang="en-US" sz="3600">
                <a:solidFill>
                  <a:schemeClr val="bg1"/>
                </a:solidFill>
                <a:ea typeface="+mn-lt"/>
                <a:cs typeface="+mn-lt"/>
              </a:rPr>
              <a:t>Activation function decides, whether a neuron should be activated or not. </a:t>
            </a:r>
            <a:endParaRPr lang="en-US" sz="3600">
              <a:solidFill>
                <a:schemeClr val="bg1"/>
              </a:solidFill>
              <a:cs typeface="Calibri"/>
            </a:endParaRPr>
          </a:p>
        </p:txBody>
      </p:sp>
      <p:pic>
        <p:nvPicPr>
          <p:cNvPr id="2" name="Picture 3" descr="Logo&#10;&#10;Description automatically generated">
            <a:extLst>
              <a:ext uri="{FF2B5EF4-FFF2-40B4-BE49-F238E27FC236}">
                <a16:creationId xmlns:a16="http://schemas.microsoft.com/office/drawing/2014/main" id="{6443B27F-0DEC-4346-82BB-00BC9D6C6649}"/>
              </a:ext>
            </a:extLst>
          </p:cNvPr>
          <p:cNvPicPr>
            <a:picLocks noChangeAspect="1"/>
          </p:cNvPicPr>
          <p:nvPr/>
        </p:nvPicPr>
        <p:blipFill>
          <a:blip r:embed="rId2"/>
          <a:stretch>
            <a:fillRect/>
          </a:stretch>
        </p:blipFill>
        <p:spPr>
          <a:xfrm>
            <a:off x="-5751" y="3897703"/>
            <a:ext cx="3519577" cy="3533954"/>
          </a:xfrm>
          <a:prstGeom prst="rect">
            <a:avLst/>
          </a:prstGeom>
        </p:spPr>
      </p:pic>
      <p:pic>
        <p:nvPicPr>
          <p:cNvPr id="4" name="Picture 4" descr="A picture containing drawing&#10;&#10;Description automatically generated">
            <a:extLst>
              <a:ext uri="{FF2B5EF4-FFF2-40B4-BE49-F238E27FC236}">
                <a16:creationId xmlns:a16="http://schemas.microsoft.com/office/drawing/2014/main" id="{C0B2D2DA-AC79-45E7-A217-7777083F7F95}"/>
              </a:ext>
            </a:extLst>
          </p:cNvPr>
          <p:cNvPicPr>
            <a:picLocks noChangeAspect="1"/>
          </p:cNvPicPr>
          <p:nvPr/>
        </p:nvPicPr>
        <p:blipFill>
          <a:blip r:embed="rId3"/>
          <a:stretch>
            <a:fillRect/>
          </a:stretch>
        </p:blipFill>
        <p:spPr>
          <a:xfrm>
            <a:off x="4235570" y="5610457"/>
            <a:ext cx="4353464" cy="338481"/>
          </a:xfrm>
          <a:prstGeom prst="rect">
            <a:avLst/>
          </a:prstGeom>
        </p:spPr>
      </p:pic>
    </p:spTree>
    <p:extLst>
      <p:ext uri="{BB962C8B-B14F-4D97-AF65-F5344CB8AC3E}">
        <p14:creationId xmlns:p14="http://schemas.microsoft.com/office/powerpoint/2010/main" val="3737522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7">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9">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BA343C5-FD58-477B-B4A5-C951D044FC6D}"/>
              </a:ext>
            </a:extLst>
          </p:cNvPr>
          <p:cNvSpPr>
            <a:spLocks noGrp="1"/>
          </p:cNvSpPr>
          <p:nvPr>
            <p:ph idx="1"/>
          </p:nvPr>
        </p:nvSpPr>
        <p:spPr>
          <a:xfrm>
            <a:off x="223022" y="1843679"/>
            <a:ext cx="8838698" cy="3271177"/>
          </a:xfrm>
        </p:spPr>
        <p:txBody>
          <a:bodyPr vert="horz" lIns="91440" tIns="45720" rIns="91440" bIns="45720" rtlCol="0" anchor="t">
            <a:noAutofit/>
          </a:bodyPr>
          <a:lstStyle/>
          <a:p>
            <a:r>
              <a:rPr lang="en-US" sz="3200" b="1">
                <a:solidFill>
                  <a:schemeClr val="bg1"/>
                </a:solidFill>
                <a:ea typeface="+mn-lt"/>
                <a:cs typeface="+mn-lt"/>
              </a:rPr>
              <a:t>Explanation :-</a:t>
            </a:r>
            <a:br>
              <a:rPr lang="en-US" sz="3200" b="1">
                <a:ea typeface="+mn-lt"/>
                <a:cs typeface="+mn-lt"/>
              </a:rPr>
            </a:br>
            <a:r>
              <a:rPr lang="en-US" sz="3200">
                <a:solidFill>
                  <a:schemeClr val="bg1"/>
                </a:solidFill>
                <a:ea typeface="+mn-lt"/>
                <a:cs typeface="+mn-lt"/>
              </a:rPr>
              <a:t> In a neural network, we would update the weights and biases of the neurons on the basis of the error at the output. This process is known as </a:t>
            </a:r>
            <a:r>
              <a:rPr lang="en-US" sz="3200" i="1">
                <a:solidFill>
                  <a:schemeClr val="bg1"/>
                </a:solidFill>
                <a:ea typeface="+mn-lt"/>
                <a:cs typeface="+mn-lt"/>
              </a:rPr>
              <a:t>back-propagation</a:t>
            </a:r>
            <a:r>
              <a:rPr lang="en-US" sz="3200">
                <a:solidFill>
                  <a:schemeClr val="bg1"/>
                </a:solidFill>
                <a:ea typeface="+mn-lt"/>
                <a:cs typeface="+mn-lt"/>
              </a:rPr>
              <a:t>. Activation functions make the back-propagation possible because now we can compute the </a:t>
            </a:r>
            <a:r>
              <a:rPr lang="en-US" sz="3200" b="1">
                <a:solidFill>
                  <a:schemeClr val="bg1"/>
                </a:solidFill>
                <a:ea typeface="+mn-lt"/>
                <a:cs typeface="+mn-lt"/>
              </a:rPr>
              <a:t>derivatives.</a:t>
            </a:r>
          </a:p>
        </p:txBody>
      </p:sp>
      <p:pic>
        <p:nvPicPr>
          <p:cNvPr id="2" name="Picture 3" descr="A picture containing drawing&#10;&#10;Description automatically generated">
            <a:extLst>
              <a:ext uri="{FF2B5EF4-FFF2-40B4-BE49-F238E27FC236}">
                <a16:creationId xmlns:a16="http://schemas.microsoft.com/office/drawing/2014/main" id="{93F05A1B-7E99-4A98-96BA-8864812809DC}"/>
              </a:ext>
            </a:extLst>
          </p:cNvPr>
          <p:cNvPicPr>
            <a:picLocks noChangeAspect="1"/>
          </p:cNvPicPr>
          <p:nvPr/>
        </p:nvPicPr>
        <p:blipFill>
          <a:blip r:embed="rId2"/>
          <a:stretch>
            <a:fillRect/>
          </a:stretch>
        </p:blipFill>
        <p:spPr>
          <a:xfrm>
            <a:off x="138023" y="6228684"/>
            <a:ext cx="3663350" cy="280971"/>
          </a:xfrm>
          <a:prstGeom prst="rect">
            <a:avLst/>
          </a:prstGeom>
        </p:spPr>
      </p:pic>
      <p:pic>
        <p:nvPicPr>
          <p:cNvPr id="4" name="Picture 4" descr="Logo&#10;&#10;Description automatically generated">
            <a:extLst>
              <a:ext uri="{FF2B5EF4-FFF2-40B4-BE49-F238E27FC236}">
                <a16:creationId xmlns:a16="http://schemas.microsoft.com/office/drawing/2014/main" id="{F4D32810-629A-41EA-939B-BCF8DA581848}"/>
              </a:ext>
            </a:extLst>
          </p:cNvPr>
          <p:cNvPicPr>
            <a:picLocks noChangeAspect="1"/>
          </p:cNvPicPr>
          <p:nvPr/>
        </p:nvPicPr>
        <p:blipFill>
          <a:blip r:embed="rId3"/>
          <a:stretch>
            <a:fillRect/>
          </a:stretch>
        </p:blipFill>
        <p:spPr>
          <a:xfrm>
            <a:off x="4638136" y="4856492"/>
            <a:ext cx="2743200" cy="2743200"/>
          </a:xfrm>
          <a:prstGeom prst="rect">
            <a:avLst/>
          </a:prstGeom>
        </p:spPr>
      </p:pic>
    </p:spTree>
    <p:extLst>
      <p:ext uri="{BB962C8B-B14F-4D97-AF65-F5344CB8AC3E}">
        <p14:creationId xmlns:p14="http://schemas.microsoft.com/office/powerpoint/2010/main" val="2420827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C3D94B-C681-44FB-B55B-47D5B6A71252}"/>
              </a:ext>
            </a:extLst>
          </p:cNvPr>
          <p:cNvSpPr>
            <a:spLocks noGrp="1"/>
          </p:cNvSpPr>
          <p:nvPr>
            <p:ph idx="1"/>
          </p:nvPr>
        </p:nvSpPr>
        <p:spPr>
          <a:xfrm>
            <a:off x="209494" y="994868"/>
            <a:ext cx="5113114" cy="2960344"/>
          </a:xfrm>
        </p:spPr>
        <p:txBody>
          <a:bodyPr vert="horz" lIns="91440" tIns="45720" rIns="91440" bIns="45720" rtlCol="0" anchor="t">
            <a:noAutofit/>
          </a:bodyPr>
          <a:lstStyle/>
          <a:p>
            <a:pPr marL="457200" lvl="1" indent="0">
              <a:buNone/>
            </a:pPr>
            <a:endParaRPr lang="en-US" sz="3600" b="1" dirty="0">
              <a:cs typeface="Calibri"/>
            </a:endParaRPr>
          </a:p>
          <a:p>
            <a:pPr marL="457200" lvl="1" indent="0">
              <a:buNone/>
            </a:pPr>
            <a:r>
              <a:rPr lang="en-US" sz="3600" b="1" dirty="0">
                <a:cs typeface="Calibri"/>
              </a:rPr>
              <a:t>Sigmoid :</a:t>
            </a:r>
          </a:p>
          <a:p>
            <a:pPr marL="457200" lvl="1" indent="0">
              <a:buNone/>
            </a:pPr>
            <a:r>
              <a:rPr lang="en-US" sz="3600" b="1" dirty="0">
                <a:cs typeface="Calibri"/>
              </a:rPr>
              <a:t>- Limits the output between 0 and 1</a:t>
            </a:r>
          </a:p>
          <a:p>
            <a:pPr marL="457200" lvl="1" indent="0">
              <a:buNone/>
            </a:pPr>
            <a:r>
              <a:rPr lang="en-US" sz="3600" b="1" dirty="0">
                <a:cs typeface="Calibri"/>
              </a:rPr>
              <a:t>- Makes the back </a:t>
            </a:r>
            <a:r>
              <a:rPr lang="en-US" sz="3600" b="1" dirty="0">
                <a:ea typeface="+mn-lt"/>
                <a:cs typeface="+mn-lt"/>
              </a:rPr>
              <a:t>propagation </a:t>
            </a:r>
            <a:r>
              <a:rPr lang="en-US" sz="3600" b="1" dirty="0">
                <a:cs typeface="Calibri"/>
              </a:rPr>
              <a:t>Possible</a:t>
            </a:r>
          </a:p>
          <a:p>
            <a:pPr marL="457200" lvl="1" indent="0">
              <a:buNone/>
            </a:pPr>
            <a:r>
              <a:rPr lang="en-US" sz="3600" b="1" dirty="0">
                <a:cs typeface="Calibri"/>
              </a:rPr>
              <a:t>- makes the output "Non linear".</a:t>
            </a:r>
          </a:p>
        </p:txBody>
      </p:sp>
      <p:sp>
        <p:nvSpPr>
          <p:cNvPr id="28" name="Rectangle 27">
            <a:extLst>
              <a:ext uri="{FF2B5EF4-FFF2-40B4-BE49-F238E27FC236}">
                <a16:creationId xmlns:a16="http://schemas.microsoft.com/office/drawing/2014/main" id="{2FA7A195-03A4-44AB-A3D8-2507E2C94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41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9">
            <a:extLst>
              <a:ext uri="{FF2B5EF4-FFF2-40B4-BE49-F238E27FC236}">
                <a16:creationId xmlns:a16="http://schemas.microsoft.com/office/drawing/2014/main" id="{8F235346-20CC-4981-B836-23ECF1F4E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3465" y="559407"/>
            <a:ext cx="514148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6" descr="Chart&#10;&#10;Description automatically generated">
            <a:extLst>
              <a:ext uri="{FF2B5EF4-FFF2-40B4-BE49-F238E27FC236}">
                <a16:creationId xmlns:a16="http://schemas.microsoft.com/office/drawing/2014/main" id="{B80AB477-A1D2-4727-97A5-C9810323E593}"/>
              </a:ext>
            </a:extLst>
          </p:cNvPr>
          <p:cNvPicPr>
            <a:picLocks noChangeAspect="1"/>
          </p:cNvPicPr>
          <p:nvPr/>
        </p:nvPicPr>
        <p:blipFill>
          <a:blip r:embed="rId2"/>
          <a:stretch>
            <a:fillRect/>
          </a:stretch>
        </p:blipFill>
        <p:spPr>
          <a:xfrm>
            <a:off x="6796595" y="995794"/>
            <a:ext cx="4827916" cy="4907689"/>
          </a:xfrm>
          <a:prstGeom prst="rect">
            <a:avLst/>
          </a:prstGeom>
        </p:spPr>
      </p:pic>
      <p:pic>
        <p:nvPicPr>
          <p:cNvPr id="2" name="Picture 5" descr="Logo&#10;&#10;Description automatically generated">
            <a:extLst>
              <a:ext uri="{FF2B5EF4-FFF2-40B4-BE49-F238E27FC236}">
                <a16:creationId xmlns:a16="http://schemas.microsoft.com/office/drawing/2014/main" id="{52BF3086-1141-46B4-A4E2-B5A929E82743}"/>
              </a:ext>
            </a:extLst>
          </p:cNvPr>
          <p:cNvPicPr>
            <a:picLocks noChangeAspect="1"/>
          </p:cNvPicPr>
          <p:nvPr/>
        </p:nvPicPr>
        <p:blipFill>
          <a:blip r:embed="rId3"/>
          <a:stretch>
            <a:fillRect/>
          </a:stretch>
        </p:blipFill>
        <p:spPr>
          <a:xfrm>
            <a:off x="6190891" y="-1220638"/>
            <a:ext cx="2743200" cy="2743200"/>
          </a:xfrm>
          <a:prstGeom prst="rect">
            <a:avLst/>
          </a:prstGeom>
        </p:spPr>
      </p:pic>
    </p:spTree>
    <p:extLst>
      <p:ext uri="{BB962C8B-B14F-4D97-AF65-F5344CB8AC3E}">
        <p14:creationId xmlns:p14="http://schemas.microsoft.com/office/powerpoint/2010/main" val="2075517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6704BDB-D90C-4EB7-BEDC-1A7FB3C69924}"/>
              </a:ext>
            </a:extLst>
          </p:cNvPr>
          <p:cNvSpPr>
            <a:spLocks noGrp="1"/>
          </p:cNvSpPr>
          <p:nvPr>
            <p:ph type="title"/>
          </p:nvPr>
        </p:nvSpPr>
        <p:spPr>
          <a:xfrm>
            <a:off x="1142639" y="585689"/>
            <a:ext cx="9932691" cy="868340"/>
          </a:xfrm>
        </p:spPr>
        <p:txBody>
          <a:bodyPr vert="horz" lIns="91440" tIns="45720" rIns="91440" bIns="45720" rtlCol="0" anchor="b">
            <a:noAutofit/>
          </a:bodyPr>
          <a:lstStyle/>
          <a:p>
            <a:pPr algn="ctr"/>
            <a:r>
              <a:rPr lang="en-US" b="1">
                <a:solidFill>
                  <a:schemeClr val="bg1"/>
                </a:solidFill>
                <a:cs typeface="Calibri Light"/>
              </a:rPr>
              <a:t>With activation              without activation</a:t>
            </a:r>
          </a:p>
        </p:txBody>
      </p:sp>
      <p:sp>
        <p:nvSpPr>
          <p:cNvPr id="20" name="Rectangle 19">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chart&#10;&#10;Description automatically generated">
            <a:extLst>
              <a:ext uri="{FF2B5EF4-FFF2-40B4-BE49-F238E27FC236}">
                <a16:creationId xmlns:a16="http://schemas.microsoft.com/office/drawing/2014/main" id="{FC629EA7-F4A6-4FC1-A6D9-C3351DC7F2FA}"/>
              </a:ext>
            </a:extLst>
          </p:cNvPr>
          <p:cNvPicPr>
            <a:picLocks noChangeAspect="1"/>
          </p:cNvPicPr>
          <p:nvPr/>
        </p:nvPicPr>
        <p:blipFill>
          <a:blip r:embed="rId2"/>
          <a:stretch>
            <a:fillRect/>
          </a:stretch>
        </p:blipFill>
        <p:spPr>
          <a:xfrm>
            <a:off x="1601025" y="1860588"/>
            <a:ext cx="3986175" cy="3235692"/>
          </a:xfrm>
          <a:prstGeom prst="rect">
            <a:avLst/>
          </a:prstGeom>
        </p:spPr>
      </p:pic>
      <p:pic>
        <p:nvPicPr>
          <p:cNvPr id="2" name="Picture 2" descr="Chart, scatter chart&#10;&#10;Description automatically generated">
            <a:extLst>
              <a:ext uri="{FF2B5EF4-FFF2-40B4-BE49-F238E27FC236}">
                <a16:creationId xmlns:a16="http://schemas.microsoft.com/office/drawing/2014/main" id="{58FE91C0-A83B-46F5-8538-C8A86916175F}"/>
              </a:ext>
            </a:extLst>
          </p:cNvPr>
          <p:cNvPicPr>
            <a:picLocks noChangeAspect="1"/>
          </p:cNvPicPr>
          <p:nvPr/>
        </p:nvPicPr>
        <p:blipFill>
          <a:blip r:embed="rId3"/>
          <a:stretch>
            <a:fillRect/>
          </a:stretch>
        </p:blipFill>
        <p:spPr>
          <a:xfrm>
            <a:off x="6627513" y="1860430"/>
            <a:ext cx="4018901" cy="3235849"/>
          </a:xfrm>
          <a:prstGeom prst="rect">
            <a:avLst/>
          </a:prstGeom>
        </p:spPr>
      </p:pic>
      <p:pic>
        <p:nvPicPr>
          <p:cNvPr id="4" name="Picture 5" descr="Logo&#10;&#10;Description automatically generated">
            <a:extLst>
              <a:ext uri="{FF2B5EF4-FFF2-40B4-BE49-F238E27FC236}">
                <a16:creationId xmlns:a16="http://schemas.microsoft.com/office/drawing/2014/main" id="{08ED7514-7888-4C59-AEB7-DD87C0607E3D}"/>
              </a:ext>
            </a:extLst>
          </p:cNvPr>
          <p:cNvPicPr>
            <a:picLocks noChangeAspect="1"/>
          </p:cNvPicPr>
          <p:nvPr/>
        </p:nvPicPr>
        <p:blipFill>
          <a:blip r:embed="rId4"/>
          <a:stretch>
            <a:fillRect/>
          </a:stretch>
        </p:blipFill>
        <p:spPr>
          <a:xfrm>
            <a:off x="310551" y="4602192"/>
            <a:ext cx="2743200" cy="2743200"/>
          </a:xfrm>
          <a:prstGeom prst="rect">
            <a:avLst/>
          </a:prstGeom>
        </p:spPr>
      </p:pic>
      <p:pic>
        <p:nvPicPr>
          <p:cNvPr id="6" name="Picture 9" descr="A picture containing drawing&#10;&#10;Description automatically generated">
            <a:extLst>
              <a:ext uri="{FF2B5EF4-FFF2-40B4-BE49-F238E27FC236}">
                <a16:creationId xmlns:a16="http://schemas.microsoft.com/office/drawing/2014/main" id="{EFA29D65-2264-4660-BA8D-09BFB3EC8F2B}"/>
              </a:ext>
            </a:extLst>
          </p:cNvPr>
          <p:cNvPicPr>
            <a:picLocks noChangeAspect="1"/>
          </p:cNvPicPr>
          <p:nvPr/>
        </p:nvPicPr>
        <p:blipFill>
          <a:blip r:embed="rId5"/>
          <a:stretch>
            <a:fillRect/>
          </a:stretch>
        </p:blipFill>
        <p:spPr>
          <a:xfrm>
            <a:off x="8103079" y="5984269"/>
            <a:ext cx="3634596" cy="295349"/>
          </a:xfrm>
          <a:prstGeom prst="rect">
            <a:avLst/>
          </a:prstGeom>
        </p:spPr>
      </p:pic>
    </p:spTree>
    <p:extLst>
      <p:ext uri="{BB962C8B-B14F-4D97-AF65-F5344CB8AC3E}">
        <p14:creationId xmlns:p14="http://schemas.microsoft.com/office/powerpoint/2010/main" val="1948612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EFBCB2-A70B-4633-9BF1-84958E266C52}"/>
              </a:ext>
            </a:extLst>
          </p:cNvPr>
          <p:cNvSpPr>
            <a:spLocks noGrp="1"/>
          </p:cNvSpPr>
          <p:nvPr>
            <p:ph idx="1"/>
          </p:nvPr>
        </p:nvSpPr>
        <p:spPr>
          <a:xfrm>
            <a:off x="264543" y="1829367"/>
            <a:ext cx="11765615" cy="3588109"/>
          </a:xfrm>
        </p:spPr>
        <p:txBody>
          <a:bodyPr vert="horz" lIns="91440" tIns="45720" rIns="91440" bIns="45720" rtlCol="0" anchor="ctr">
            <a:normAutofit/>
          </a:bodyPr>
          <a:lstStyle/>
          <a:p>
            <a:r>
              <a:rPr lang="en-US" sz="4000" b="1">
                <a:cs typeface="Calibri"/>
              </a:rPr>
              <a:t>As an example , if you see a photo of a dog , a certain "neurons" in your brain will be activated </a:t>
            </a:r>
          </a:p>
        </p:txBody>
      </p:sp>
      <p:pic>
        <p:nvPicPr>
          <p:cNvPr id="2" name="Picture 3" descr="Logo&#10;&#10;Description automatically generated">
            <a:extLst>
              <a:ext uri="{FF2B5EF4-FFF2-40B4-BE49-F238E27FC236}">
                <a16:creationId xmlns:a16="http://schemas.microsoft.com/office/drawing/2014/main" id="{F0F7AF74-5F4B-433D-A9F5-87A0A751346F}"/>
              </a:ext>
            </a:extLst>
          </p:cNvPr>
          <p:cNvPicPr>
            <a:picLocks noChangeAspect="1"/>
          </p:cNvPicPr>
          <p:nvPr/>
        </p:nvPicPr>
        <p:blipFill>
          <a:blip r:embed="rId2"/>
          <a:stretch>
            <a:fillRect/>
          </a:stretch>
        </p:blipFill>
        <p:spPr>
          <a:xfrm>
            <a:off x="109268" y="-789317"/>
            <a:ext cx="2743200" cy="2743200"/>
          </a:xfrm>
          <a:prstGeom prst="rect">
            <a:avLst/>
          </a:prstGeom>
        </p:spPr>
      </p:pic>
      <p:pic>
        <p:nvPicPr>
          <p:cNvPr id="4" name="Picture 7" descr="A picture containing drawing&#10;&#10;Description automatically generated">
            <a:extLst>
              <a:ext uri="{FF2B5EF4-FFF2-40B4-BE49-F238E27FC236}">
                <a16:creationId xmlns:a16="http://schemas.microsoft.com/office/drawing/2014/main" id="{C7A50D2A-C196-462B-AF08-59DCD3D872B0}"/>
              </a:ext>
            </a:extLst>
          </p:cNvPr>
          <p:cNvPicPr>
            <a:picLocks noChangeAspect="1"/>
          </p:cNvPicPr>
          <p:nvPr/>
        </p:nvPicPr>
        <p:blipFill>
          <a:blip r:embed="rId3"/>
          <a:stretch>
            <a:fillRect/>
          </a:stretch>
        </p:blipFill>
        <p:spPr>
          <a:xfrm>
            <a:off x="7815532" y="578382"/>
            <a:ext cx="3893388" cy="309726"/>
          </a:xfrm>
          <a:prstGeom prst="rect">
            <a:avLst/>
          </a:prstGeom>
        </p:spPr>
      </p:pic>
    </p:spTree>
    <p:extLst>
      <p:ext uri="{BB962C8B-B14F-4D97-AF65-F5344CB8AC3E}">
        <p14:creationId xmlns:p14="http://schemas.microsoft.com/office/powerpoint/2010/main" val="443656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72984765-9DE8-4148-AE6E-914C323E3592}"/>
              </a:ext>
            </a:extLst>
          </p:cNvPr>
          <p:cNvPicPr>
            <a:picLocks noChangeAspect="1"/>
          </p:cNvPicPr>
          <p:nvPr/>
        </p:nvPicPr>
        <p:blipFill rotWithShape="1">
          <a:blip r:embed="rId3"/>
          <a:srcRect r="-136" b="7087"/>
          <a:stretch/>
        </p:blipFill>
        <p:spPr>
          <a:xfrm>
            <a:off x="246528" y="323047"/>
            <a:ext cx="11480608" cy="5491724"/>
          </a:xfrm>
          <a:prstGeom prst="rect">
            <a:avLst/>
          </a:prstGeom>
        </p:spPr>
      </p:pic>
    </p:spTree>
    <p:extLst>
      <p:ext uri="{BB962C8B-B14F-4D97-AF65-F5344CB8AC3E}">
        <p14:creationId xmlns:p14="http://schemas.microsoft.com/office/powerpoint/2010/main" val="17328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731FC44-ADF3-4D65-91E3-45A96BAEECB7}"/>
              </a:ext>
            </a:extLst>
          </p:cNvPr>
          <p:cNvSpPr>
            <a:spLocks noGrp="1"/>
          </p:cNvSpPr>
          <p:nvPr>
            <p:ph type="ctrTitle"/>
          </p:nvPr>
        </p:nvSpPr>
        <p:spPr>
          <a:xfrm>
            <a:off x="-1274787" y="-1881"/>
            <a:ext cx="14838362" cy="1163843"/>
          </a:xfrm>
        </p:spPr>
        <p:txBody>
          <a:bodyPr>
            <a:normAutofit/>
          </a:bodyPr>
          <a:lstStyle/>
          <a:p>
            <a:r>
              <a:rPr lang="en-US" sz="5400" b="1" dirty="0">
                <a:cs typeface="Calibri Light"/>
              </a:rPr>
              <a:t>A Fully connected linear neural network. </a:t>
            </a:r>
          </a:p>
        </p:txBody>
      </p:sp>
      <p:sp>
        <p:nvSpPr>
          <p:cNvPr id="18" name="Freeform: Shape 17">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Picture 16" descr="Diagram&#10;&#10;Description automatically generated">
            <a:extLst>
              <a:ext uri="{FF2B5EF4-FFF2-40B4-BE49-F238E27FC236}">
                <a16:creationId xmlns:a16="http://schemas.microsoft.com/office/drawing/2014/main" id="{8C280BA7-8348-46E6-A99D-2B094D6A99F6}"/>
              </a:ext>
            </a:extLst>
          </p:cNvPr>
          <p:cNvPicPr>
            <a:picLocks noChangeAspect="1"/>
          </p:cNvPicPr>
          <p:nvPr/>
        </p:nvPicPr>
        <p:blipFill>
          <a:blip r:embed="rId2"/>
          <a:stretch>
            <a:fillRect/>
          </a:stretch>
        </p:blipFill>
        <p:spPr>
          <a:xfrm>
            <a:off x="1223737" y="1455753"/>
            <a:ext cx="8911085" cy="4777682"/>
          </a:xfrm>
          <a:prstGeom prst="rect">
            <a:avLst/>
          </a:prstGeom>
        </p:spPr>
      </p:pic>
    </p:spTree>
    <p:extLst>
      <p:ext uri="{BB962C8B-B14F-4D97-AF65-F5344CB8AC3E}">
        <p14:creationId xmlns:p14="http://schemas.microsoft.com/office/powerpoint/2010/main" val="409301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5" descr="Diagram, schematic&#10;&#10;Description automatically generated">
            <a:extLst>
              <a:ext uri="{FF2B5EF4-FFF2-40B4-BE49-F238E27FC236}">
                <a16:creationId xmlns:a16="http://schemas.microsoft.com/office/drawing/2014/main" id="{69BC6FF4-D700-46B4-BB5F-298CFA871629}"/>
              </a:ext>
            </a:extLst>
          </p:cNvPr>
          <p:cNvPicPr>
            <a:picLocks noChangeAspect="1"/>
          </p:cNvPicPr>
          <p:nvPr/>
        </p:nvPicPr>
        <p:blipFill>
          <a:blip r:embed="rId2"/>
          <a:stretch>
            <a:fillRect/>
          </a:stretch>
        </p:blipFill>
        <p:spPr>
          <a:xfrm>
            <a:off x="-5751" y="6987"/>
            <a:ext cx="12203501" cy="6844025"/>
          </a:xfrm>
          <a:prstGeom prst="rect">
            <a:avLst/>
          </a:prstGeom>
        </p:spPr>
      </p:pic>
      <p:pic>
        <p:nvPicPr>
          <p:cNvPr id="2" name="Picture 2" descr="Logo&#10;&#10;Description automatically generated">
            <a:extLst>
              <a:ext uri="{FF2B5EF4-FFF2-40B4-BE49-F238E27FC236}">
                <a16:creationId xmlns:a16="http://schemas.microsoft.com/office/drawing/2014/main" id="{1F29AF20-AFEF-44CD-A685-CF3D6001A2E6}"/>
              </a:ext>
            </a:extLst>
          </p:cNvPr>
          <p:cNvPicPr>
            <a:picLocks noChangeAspect="1"/>
          </p:cNvPicPr>
          <p:nvPr/>
        </p:nvPicPr>
        <p:blipFill>
          <a:blip r:embed="rId3"/>
          <a:stretch>
            <a:fillRect/>
          </a:stretch>
        </p:blipFill>
        <p:spPr>
          <a:xfrm rot="-5400000">
            <a:off x="-1177505" y="1273836"/>
            <a:ext cx="4051539" cy="4008407"/>
          </a:xfrm>
          <a:prstGeom prst="rect">
            <a:avLst/>
          </a:prstGeom>
        </p:spPr>
      </p:pic>
      <p:pic>
        <p:nvPicPr>
          <p:cNvPr id="3" name="Picture 5" descr="A picture containing drawing&#10;&#10;Description automatically generated">
            <a:extLst>
              <a:ext uri="{FF2B5EF4-FFF2-40B4-BE49-F238E27FC236}">
                <a16:creationId xmlns:a16="http://schemas.microsoft.com/office/drawing/2014/main" id="{FB509340-96F9-47E6-9595-F5E1B6478788}"/>
              </a:ext>
            </a:extLst>
          </p:cNvPr>
          <p:cNvPicPr>
            <a:picLocks noChangeAspect="1"/>
          </p:cNvPicPr>
          <p:nvPr/>
        </p:nvPicPr>
        <p:blipFill>
          <a:blip r:embed="rId4"/>
          <a:stretch>
            <a:fillRect/>
          </a:stretch>
        </p:blipFill>
        <p:spPr>
          <a:xfrm rot="5400000">
            <a:off x="9296400" y="2993779"/>
            <a:ext cx="3979652" cy="295349"/>
          </a:xfrm>
          <a:prstGeom prst="rect">
            <a:avLst/>
          </a:prstGeom>
        </p:spPr>
      </p:pic>
    </p:spTree>
    <p:extLst>
      <p:ext uri="{BB962C8B-B14F-4D97-AF65-F5344CB8AC3E}">
        <p14:creationId xmlns:p14="http://schemas.microsoft.com/office/powerpoint/2010/main" val="3994567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5CB03-8D6B-4AE8-A4AA-456AC6666F3F}"/>
              </a:ext>
            </a:extLst>
          </p:cNvPr>
          <p:cNvSpPr>
            <a:spLocks noGrp="1"/>
          </p:cNvSpPr>
          <p:nvPr/>
        </p:nvSpPr>
        <p:spPr>
          <a:xfrm>
            <a:off x="401145" y="213446"/>
            <a:ext cx="10855043" cy="1705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cs typeface="Calibri Light"/>
              </a:rPr>
              <a:t>Another commonly used activation function is </a:t>
            </a:r>
            <a:r>
              <a:rPr lang="en-US" sz="2800" b="1" dirty="0" err="1">
                <a:cs typeface="Calibri Light"/>
              </a:rPr>
              <a:t>ReLu</a:t>
            </a:r>
            <a:r>
              <a:rPr lang="en-US" sz="2800" b="1" dirty="0">
                <a:cs typeface="Calibri Light"/>
              </a:rPr>
              <a:t>(rectified linear unit) :</a:t>
            </a:r>
            <a:br>
              <a:rPr lang="en-US" sz="2800" b="1" dirty="0">
                <a:cs typeface="Calibri Light"/>
              </a:rPr>
            </a:br>
            <a:endParaRPr lang="en-US" sz="2800" b="1">
              <a:cs typeface="Calibri Light"/>
            </a:endParaRPr>
          </a:p>
        </p:txBody>
      </p:sp>
      <p:sp>
        <p:nvSpPr>
          <p:cNvPr id="3" name="Content Placeholder 4">
            <a:extLst>
              <a:ext uri="{FF2B5EF4-FFF2-40B4-BE49-F238E27FC236}">
                <a16:creationId xmlns:a16="http://schemas.microsoft.com/office/drawing/2014/main" id="{17B53624-165F-434A-B597-B9A375BDA088}"/>
              </a:ext>
            </a:extLst>
          </p:cNvPr>
          <p:cNvSpPr>
            <a:spLocks noGrp="1"/>
          </p:cNvSpPr>
          <p:nvPr/>
        </p:nvSpPr>
        <p:spPr>
          <a:xfrm>
            <a:off x="548066" y="1812760"/>
            <a:ext cx="4321880" cy="108870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latin typeface="Berlin Sans FB Demi"/>
                <a:cs typeface="Calibri"/>
              </a:rPr>
              <a:t>Relu</a:t>
            </a:r>
            <a:r>
              <a:rPr lang="en-US" dirty="0">
                <a:latin typeface="Berlin Sans FB Demi"/>
                <a:cs typeface="Calibri"/>
              </a:rPr>
              <a:t> limits the output between (0 , input) </a:t>
            </a:r>
          </a:p>
        </p:txBody>
      </p:sp>
      <p:pic>
        <p:nvPicPr>
          <p:cNvPr id="4" name="Picture 4" descr="Chart, line chart&#10;&#10;Description automatically generated">
            <a:extLst>
              <a:ext uri="{FF2B5EF4-FFF2-40B4-BE49-F238E27FC236}">
                <a16:creationId xmlns:a16="http://schemas.microsoft.com/office/drawing/2014/main" id="{25D3E4DF-D692-47F0-AB71-268DDD0B5BD1}"/>
              </a:ext>
            </a:extLst>
          </p:cNvPr>
          <p:cNvPicPr>
            <a:picLocks noChangeAspect="1"/>
          </p:cNvPicPr>
          <p:nvPr/>
        </p:nvPicPr>
        <p:blipFill>
          <a:blip r:embed="rId3"/>
          <a:stretch>
            <a:fillRect/>
          </a:stretch>
        </p:blipFill>
        <p:spPr>
          <a:xfrm>
            <a:off x="5081587" y="1209675"/>
            <a:ext cx="6422231" cy="4807743"/>
          </a:xfrm>
          <a:prstGeom prst="rect">
            <a:avLst/>
          </a:prstGeom>
        </p:spPr>
      </p:pic>
    </p:spTree>
    <p:extLst>
      <p:ext uri="{BB962C8B-B14F-4D97-AF65-F5344CB8AC3E}">
        <p14:creationId xmlns:p14="http://schemas.microsoft.com/office/powerpoint/2010/main" val="1850731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D8CA-199E-4259-96B7-910673B50BBC}"/>
              </a:ext>
            </a:extLst>
          </p:cNvPr>
          <p:cNvSpPr>
            <a:spLocks noGrp="1"/>
          </p:cNvSpPr>
          <p:nvPr>
            <p:ph type="title"/>
          </p:nvPr>
        </p:nvSpPr>
        <p:spPr>
          <a:xfrm>
            <a:off x="672186" y="308738"/>
            <a:ext cx="10515600" cy="1325563"/>
          </a:xfrm>
        </p:spPr>
        <p:txBody>
          <a:bodyPr/>
          <a:lstStyle/>
          <a:p>
            <a:r>
              <a:rPr lang="en-US" b="1">
                <a:cs typeface="Calibri Light"/>
              </a:rPr>
              <a:t>Leaky </a:t>
            </a:r>
            <a:r>
              <a:rPr lang="en-US" b="1" err="1">
                <a:cs typeface="Calibri Light"/>
              </a:rPr>
              <a:t>ReLu</a:t>
            </a:r>
            <a:r>
              <a:rPr lang="en-US" b="1">
                <a:cs typeface="Calibri Light"/>
              </a:rPr>
              <a:t> :</a:t>
            </a:r>
          </a:p>
        </p:txBody>
      </p:sp>
      <p:pic>
        <p:nvPicPr>
          <p:cNvPr id="4" name="Picture 4" descr="A picture containing text&#10;&#10;Description automatically generated">
            <a:extLst>
              <a:ext uri="{FF2B5EF4-FFF2-40B4-BE49-F238E27FC236}">
                <a16:creationId xmlns:a16="http://schemas.microsoft.com/office/drawing/2014/main" id="{793CB617-39CD-4BB5-B267-A9C9D6C679CC}"/>
              </a:ext>
            </a:extLst>
          </p:cNvPr>
          <p:cNvPicPr>
            <a:picLocks noGrp="1" noChangeAspect="1"/>
          </p:cNvPicPr>
          <p:nvPr>
            <p:ph sz="half" idx="1"/>
          </p:nvPr>
        </p:nvPicPr>
        <p:blipFill>
          <a:blip r:embed="rId3"/>
          <a:stretch>
            <a:fillRect/>
          </a:stretch>
        </p:blipFill>
        <p:spPr>
          <a:xfrm>
            <a:off x="3630284" y="507686"/>
            <a:ext cx="5556848" cy="1036786"/>
          </a:xfrm>
        </p:spPr>
      </p:pic>
      <p:sp>
        <p:nvSpPr>
          <p:cNvPr id="5" name="Content Placeholder 4">
            <a:extLst>
              <a:ext uri="{FF2B5EF4-FFF2-40B4-BE49-F238E27FC236}">
                <a16:creationId xmlns:a16="http://schemas.microsoft.com/office/drawing/2014/main" id="{FF58A14D-364F-4788-A290-EDA4F1731BE9}"/>
              </a:ext>
            </a:extLst>
          </p:cNvPr>
          <p:cNvSpPr>
            <a:spLocks noGrp="1"/>
          </p:cNvSpPr>
          <p:nvPr>
            <p:ph sz="half" idx="2"/>
          </p:nvPr>
        </p:nvSpPr>
        <p:spPr>
          <a:xfrm>
            <a:off x="493143" y="2242569"/>
            <a:ext cx="4879676" cy="1731964"/>
          </a:xfrm>
        </p:spPr>
        <p:txBody>
          <a:bodyPr vert="horz" lIns="91440" tIns="45720" rIns="91440" bIns="45720" rtlCol="0" anchor="t">
            <a:normAutofit/>
          </a:bodyPr>
          <a:lstStyle/>
          <a:p>
            <a:r>
              <a:rPr lang="en-US" b="1">
                <a:cs typeface="Calibri"/>
              </a:rPr>
              <a:t>Leaky </a:t>
            </a:r>
            <a:r>
              <a:rPr lang="en-US" b="1" err="1">
                <a:cs typeface="Calibri"/>
              </a:rPr>
              <a:t>ReLu</a:t>
            </a:r>
            <a:r>
              <a:rPr lang="en-US" b="1">
                <a:cs typeface="Calibri"/>
              </a:rPr>
              <a:t> a allows a small range of negative numbers to pass </a:t>
            </a:r>
          </a:p>
        </p:txBody>
      </p:sp>
      <p:pic>
        <p:nvPicPr>
          <p:cNvPr id="6" name="Picture 6" descr="Chart, line chart&#10;&#10;Description automatically generated">
            <a:extLst>
              <a:ext uri="{FF2B5EF4-FFF2-40B4-BE49-F238E27FC236}">
                <a16:creationId xmlns:a16="http://schemas.microsoft.com/office/drawing/2014/main" id="{D0351E45-4F91-4A59-AA88-39FCF7E77F67}"/>
              </a:ext>
            </a:extLst>
          </p:cNvPr>
          <p:cNvPicPr>
            <a:picLocks noChangeAspect="1"/>
          </p:cNvPicPr>
          <p:nvPr/>
        </p:nvPicPr>
        <p:blipFill>
          <a:blip r:embed="rId4"/>
          <a:stretch>
            <a:fillRect/>
          </a:stretch>
        </p:blipFill>
        <p:spPr>
          <a:xfrm>
            <a:off x="5417884" y="1771932"/>
            <a:ext cx="6495689" cy="4047829"/>
          </a:xfrm>
          <a:prstGeom prst="rect">
            <a:avLst/>
          </a:prstGeom>
        </p:spPr>
      </p:pic>
    </p:spTree>
    <p:extLst>
      <p:ext uri="{BB962C8B-B14F-4D97-AF65-F5344CB8AC3E}">
        <p14:creationId xmlns:p14="http://schemas.microsoft.com/office/powerpoint/2010/main" val="436264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9">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7FC35-DF09-4863-B1C0-AF6D183A55E0}"/>
              </a:ext>
            </a:extLst>
          </p:cNvPr>
          <p:cNvSpPr>
            <a:spLocks noGrp="1"/>
          </p:cNvSpPr>
          <p:nvPr>
            <p:ph type="title"/>
          </p:nvPr>
        </p:nvSpPr>
        <p:spPr>
          <a:xfrm>
            <a:off x="1102368" y="1877492"/>
            <a:ext cx="4030132" cy="3215373"/>
          </a:xfrm>
        </p:spPr>
        <p:txBody>
          <a:bodyPr>
            <a:normAutofit/>
          </a:bodyPr>
          <a:lstStyle/>
          <a:p>
            <a:pPr algn="ctr"/>
            <a:r>
              <a:rPr lang="en-US">
                <a:solidFill>
                  <a:schemeClr val="bg1"/>
                </a:solidFill>
                <a:cs typeface="Calibri Light"/>
              </a:rPr>
              <a:t>Which activation function to use at the hidden layers?</a:t>
            </a:r>
            <a:endParaRPr lang="en-US">
              <a:solidFill>
                <a:schemeClr val="bg1"/>
              </a:solidFill>
            </a:endParaRP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E001AD6D-F033-4E16-BEAE-E05E8B0A5371}"/>
              </a:ext>
            </a:extLst>
          </p:cNvPr>
          <p:cNvSpPr>
            <a:spLocks noGrp="1"/>
          </p:cNvSpPr>
          <p:nvPr>
            <p:ph idx="1"/>
          </p:nvPr>
        </p:nvSpPr>
        <p:spPr>
          <a:xfrm>
            <a:off x="6234868" y="1130846"/>
            <a:ext cx="4288486" cy="2529682"/>
          </a:xfrm>
        </p:spPr>
        <p:txBody>
          <a:bodyPr vert="horz" lIns="91440" tIns="45720" rIns="91440" bIns="45720" rtlCol="0" anchor="t">
            <a:normAutofit/>
          </a:bodyPr>
          <a:lstStyle/>
          <a:p>
            <a:r>
              <a:rPr lang="en-US" b="1" err="1">
                <a:solidFill>
                  <a:schemeClr val="bg1"/>
                </a:solidFill>
                <a:cs typeface="Calibri"/>
              </a:rPr>
              <a:t>Relu</a:t>
            </a:r>
            <a:endParaRPr lang="en-US" b="1">
              <a:solidFill>
                <a:schemeClr val="bg1"/>
              </a:solidFill>
              <a:cs typeface="Calibri"/>
            </a:endParaRPr>
          </a:p>
          <a:p>
            <a:pPr marL="0" indent="0">
              <a:buNone/>
            </a:pPr>
            <a:r>
              <a:rPr lang="en-US" b="1" dirty="0">
                <a:solidFill>
                  <a:schemeClr val="bg1"/>
                </a:solidFill>
                <a:cs typeface="Calibri"/>
              </a:rPr>
              <a:t>Why ?</a:t>
            </a:r>
          </a:p>
          <a:p>
            <a:pPr marL="0" indent="0">
              <a:buNone/>
            </a:pPr>
            <a:r>
              <a:rPr lang="en-US" b="1" dirty="0">
                <a:solidFill>
                  <a:schemeClr val="bg1"/>
                </a:solidFill>
                <a:cs typeface="Calibri"/>
              </a:rPr>
              <a:t>It's gradient = 1 faster in computation</a:t>
            </a:r>
          </a:p>
          <a:p>
            <a:pPr marL="0" indent="0">
              <a:buNone/>
            </a:pPr>
            <a:r>
              <a:rPr lang="en-US" b="1" dirty="0">
                <a:solidFill>
                  <a:schemeClr val="bg1"/>
                </a:solidFill>
                <a:cs typeface="Calibri"/>
              </a:rPr>
              <a:t>And gives better results.</a:t>
            </a:r>
            <a:endParaRPr lang="en-US" dirty="0">
              <a:solidFill>
                <a:schemeClr val="bg1"/>
              </a:solidFill>
            </a:endParaRP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4" name="Picture 7" descr="Logo&#10;&#10;Description automatically generated">
            <a:extLst>
              <a:ext uri="{FF2B5EF4-FFF2-40B4-BE49-F238E27FC236}">
                <a16:creationId xmlns:a16="http://schemas.microsoft.com/office/drawing/2014/main" id="{93AC0B09-9005-437C-BE4A-218910A2AADB}"/>
              </a:ext>
            </a:extLst>
          </p:cNvPr>
          <p:cNvPicPr>
            <a:picLocks noChangeAspect="1"/>
          </p:cNvPicPr>
          <p:nvPr/>
        </p:nvPicPr>
        <p:blipFill>
          <a:blip r:embed="rId2"/>
          <a:stretch>
            <a:fillRect/>
          </a:stretch>
        </p:blipFill>
        <p:spPr>
          <a:xfrm>
            <a:off x="382438" y="4760343"/>
            <a:ext cx="2743200" cy="2743200"/>
          </a:xfrm>
          <a:prstGeom prst="rect">
            <a:avLst/>
          </a:prstGeom>
        </p:spPr>
      </p:pic>
    </p:spTree>
    <p:extLst>
      <p:ext uri="{BB962C8B-B14F-4D97-AF65-F5344CB8AC3E}">
        <p14:creationId xmlns:p14="http://schemas.microsoft.com/office/powerpoint/2010/main" val="1587309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18959-D629-4D3B-917B-219C80B43069}"/>
              </a:ext>
            </a:extLst>
          </p:cNvPr>
          <p:cNvSpPr>
            <a:spLocks noGrp="1"/>
          </p:cNvSpPr>
          <p:nvPr>
            <p:ph type="title"/>
          </p:nvPr>
        </p:nvSpPr>
        <p:spPr>
          <a:xfrm>
            <a:off x="838200" y="365760"/>
            <a:ext cx="10515600" cy="1325563"/>
          </a:xfrm>
        </p:spPr>
        <p:txBody>
          <a:bodyPr>
            <a:normAutofit/>
          </a:bodyPr>
          <a:lstStyle/>
          <a:p>
            <a:r>
              <a:rPr lang="en-US" dirty="0">
                <a:solidFill>
                  <a:schemeClr val="bg1"/>
                </a:solidFill>
                <a:cs typeface="Calibri Light"/>
              </a:rPr>
              <a:t>Which activation function to use at the output layer? (classification)</a:t>
            </a:r>
            <a:endParaRPr lang="en-US" dirty="0">
              <a:solidFill>
                <a:schemeClr val="bg1"/>
              </a:solidFill>
            </a:endParaRPr>
          </a:p>
        </p:txBody>
      </p:sp>
      <p:sp>
        <p:nvSpPr>
          <p:cNvPr id="3" name="Content Placeholder 2">
            <a:extLst>
              <a:ext uri="{FF2B5EF4-FFF2-40B4-BE49-F238E27FC236}">
                <a16:creationId xmlns:a16="http://schemas.microsoft.com/office/drawing/2014/main" id="{6F446B3E-26FC-4889-834D-CE56ADEB5C78}"/>
              </a:ext>
            </a:extLst>
          </p:cNvPr>
          <p:cNvSpPr>
            <a:spLocks noGrp="1"/>
          </p:cNvSpPr>
          <p:nvPr>
            <p:ph idx="1"/>
          </p:nvPr>
        </p:nvSpPr>
        <p:spPr>
          <a:xfrm>
            <a:off x="627010" y="3297425"/>
            <a:ext cx="11456540" cy="3727578"/>
          </a:xfrm>
        </p:spPr>
        <p:txBody>
          <a:bodyPr vert="horz" lIns="91440" tIns="45720" rIns="91440" bIns="45720" rtlCol="0" anchor="ctr">
            <a:normAutofit/>
          </a:bodyPr>
          <a:lstStyle/>
          <a:p>
            <a:r>
              <a:rPr lang="en-US" sz="2200" b="1">
                <a:latin typeface="Arial Black"/>
                <a:cs typeface="Calibri"/>
              </a:rPr>
              <a:t>Sigmoid or </a:t>
            </a:r>
            <a:r>
              <a:rPr lang="en-US" sz="2200" b="1" err="1">
                <a:latin typeface="Arial Black"/>
                <a:cs typeface="Calibri"/>
              </a:rPr>
              <a:t>softmax</a:t>
            </a:r>
            <a:r>
              <a:rPr lang="en-US" sz="2200" b="1">
                <a:latin typeface="Arial Black"/>
                <a:cs typeface="Calibri"/>
              </a:rPr>
              <a:t> </a:t>
            </a:r>
            <a:endParaRPr lang="en-US">
              <a:latin typeface="Calibri" panose="020F0502020204030204"/>
              <a:cs typeface="Calibri"/>
            </a:endParaRPr>
          </a:p>
          <a:p>
            <a:r>
              <a:rPr lang="en-US" sz="2200" b="1">
                <a:latin typeface="Arial Black"/>
                <a:cs typeface="Calibri"/>
              </a:rPr>
              <a:t>Why </a:t>
            </a:r>
            <a:r>
              <a:rPr lang="en-US" sz="2200" b="1" err="1">
                <a:latin typeface="Arial Black"/>
                <a:cs typeface="Calibri"/>
              </a:rPr>
              <a:t>softmax</a:t>
            </a:r>
            <a:r>
              <a:rPr lang="en-US" sz="2200" b="1">
                <a:latin typeface="Arial Black"/>
                <a:cs typeface="Calibri"/>
              </a:rPr>
              <a:t>? </a:t>
            </a:r>
            <a:endParaRPr lang="en-US">
              <a:latin typeface="Calibri" panose="020F0502020204030204"/>
              <a:cs typeface="Calibri"/>
            </a:endParaRPr>
          </a:p>
          <a:p>
            <a:r>
              <a:rPr lang="en-US" sz="2200" b="1">
                <a:latin typeface="Arial Black"/>
                <a:cs typeface="Calibri"/>
              </a:rPr>
              <a:t>The </a:t>
            </a:r>
            <a:r>
              <a:rPr lang="en-US" sz="2200" b="1" err="1">
                <a:latin typeface="Arial Black"/>
                <a:cs typeface="Calibri"/>
              </a:rPr>
              <a:t>softmax</a:t>
            </a:r>
            <a:r>
              <a:rPr lang="en-US" sz="2200" b="1">
                <a:latin typeface="Arial Black"/>
                <a:cs typeface="Calibri"/>
              </a:rPr>
              <a:t> function, also known as </a:t>
            </a:r>
            <a:r>
              <a:rPr lang="en-US" sz="2200" b="1" err="1">
                <a:latin typeface="Arial Black"/>
                <a:cs typeface="Calibri"/>
              </a:rPr>
              <a:t>softargmax</a:t>
            </a:r>
            <a:r>
              <a:rPr lang="en-US" sz="2200" b="1">
                <a:latin typeface="Arial Black"/>
                <a:cs typeface="Calibri"/>
              </a:rPr>
              <a:t> or normalized exponential function, is often used as the last activation function of a neural network to normalize the output of a network to a probability distribution over predicted output classes</a:t>
            </a:r>
          </a:p>
        </p:txBody>
      </p:sp>
      <p:pic>
        <p:nvPicPr>
          <p:cNvPr id="6" name="Picture 6" descr="Diagram, text&#10;&#10;Description automatically generated">
            <a:extLst>
              <a:ext uri="{FF2B5EF4-FFF2-40B4-BE49-F238E27FC236}">
                <a16:creationId xmlns:a16="http://schemas.microsoft.com/office/drawing/2014/main" id="{FD648ABD-8F69-45D0-8450-1ADB6157D5D4}"/>
              </a:ext>
            </a:extLst>
          </p:cNvPr>
          <p:cNvPicPr>
            <a:picLocks noChangeAspect="1"/>
          </p:cNvPicPr>
          <p:nvPr/>
        </p:nvPicPr>
        <p:blipFill rotWithShape="1">
          <a:blip r:embed="rId2"/>
          <a:srcRect t="56383" r="-148" b="-532"/>
          <a:stretch/>
        </p:blipFill>
        <p:spPr>
          <a:xfrm>
            <a:off x="1017484" y="2302414"/>
            <a:ext cx="8089114" cy="989297"/>
          </a:xfrm>
          <a:prstGeom prst="rect">
            <a:avLst/>
          </a:prstGeom>
        </p:spPr>
      </p:pic>
      <p:pic>
        <p:nvPicPr>
          <p:cNvPr id="4" name="Picture 4" descr="Logo&#10;&#10;Description automatically generated">
            <a:extLst>
              <a:ext uri="{FF2B5EF4-FFF2-40B4-BE49-F238E27FC236}">
                <a16:creationId xmlns:a16="http://schemas.microsoft.com/office/drawing/2014/main" id="{73A3F631-2713-4ACC-B49D-3E71EFBAB317}"/>
              </a:ext>
            </a:extLst>
          </p:cNvPr>
          <p:cNvPicPr>
            <a:picLocks noChangeAspect="1"/>
          </p:cNvPicPr>
          <p:nvPr/>
        </p:nvPicPr>
        <p:blipFill>
          <a:blip r:embed="rId3"/>
          <a:stretch>
            <a:fillRect/>
          </a:stretch>
        </p:blipFill>
        <p:spPr>
          <a:xfrm>
            <a:off x="9497683" y="1438"/>
            <a:ext cx="2743200" cy="2743200"/>
          </a:xfrm>
          <a:prstGeom prst="rect">
            <a:avLst/>
          </a:prstGeom>
        </p:spPr>
      </p:pic>
    </p:spTree>
    <p:extLst>
      <p:ext uri="{BB962C8B-B14F-4D97-AF65-F5344CB8AC3E}">
        <p14:creationId xmlns:p14="http://schemas.microsoft.com/office/powerpoint/2010/main" val="6094559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diagram&#10;&#10;Description automatically generated">
            <a:extLst>
              <a:ext uri="{FF2B5EF4-FFF2-40B4-BE49-F238E27FC236}">
                <a16:creationId xmlns:a16="http://schemas.microsoft.com/office/drawing/2014/main" id="{6AFC2C25-DFB1-44FF-BF5A-3861EF443FA9}"/>
              </a:ext>
            </a:extLst>
          </p:cNvPr>
          <p:cNvPicPr>
            <a:picLocks noChangeAspect="1"/>
          </p:cNvPicPr>
          <p:nvPr/>
        </p:nvPicPr>
        <p:blipFill>
          <a:blip r:embed="rId2"/>
          <a:stretch>
            <a:fillRect/>
          </a:stretch>
        </p:blipFill>
        <p:spPr>
          <a:xfrm>
            <a:off x="71079" y="140639"/>
            <a:ext cx="11915952" cy="6591996"/>
          </a:xfrm>
          <a:prstGeom prst="rect">
            <a:avLst/>
          </a:prstGeom>
        </p:spPr>
      </p:pic>
    </p:spTree>
    <p:extLst>
      <p:ext uri="{BB962C8B-B14F-4D97-AF65-F5344CB8AC3E}">
        <p14:creationId xmlns:p14="http://schemas.microsoft.com/office/powerpoint/2010/main" val="3168823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245A12-8D1B-4654-876D-671BE8564051}"/>
              </a:ext>
            </a:extLst>
          </p:cNvPr>
          <p:cNvSpPr>
            <a:spLocks noGrp="1"/>
          </p:cNvSpPr>
          <p:nvPr>
            <p:ph type="title"/>
          </p:nvPr>
        </p:nvSpPr>
        <p:spPr>
          <a:xfrm>
            <a:off x="762000" y="559678"/>
            <a:ext cx="3567915" cy="4952492"/>
          </a:xfrm>
        </p:spPr>
        <p:txBody>
          <a:bodyPr>
            <a:normAutofit/>
          </a:bodyPr>
          <a:lstStyle/>
          <a:p>
            <a:r>
              <a:rPr lang="en-US">
                <a:solidFill>
                  <a:schemeClr val="bg1"/>
                </a:solidFill>
                <a:cs typeface="Calibri Light"/>
              </a:rPr>
              <a:t>Summary for Feed forward networks :</a:t>
            </a:r>
            <a:endParaRPr lang="en-US">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EECBBA5-3C94-4E0F-B9DA-3C0018C0C4F6}"/>
              </a:ext>
            </a:extLst>
          </p:cNvPr>
          <p:cNvGraphicFramePr>
            <a:graphicFrameLocks noGrp="1"/>
          </p:cNvGraphicFramePr>
          <p:nvPr>
            <p:ph idx="1"/>
            <p:extLst>
              <p:ext uri="{D42A27DB-BD31-4B8C-83A1-F6EECF244321}">
                <p14:modId xmlns:p14="http://schemas.microsoft.com/office/powerpoint/2010/main" val="3946024190"/>
              </p:ext>
            </p:extLst>
          </p:nvPr>
        </p:nvGraphicFramePr>
        <p:xfrm>
          <a:off x="5325375" y="280779"/>
          <a:ext cx="6607833" cy="6116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8" name="Picture 38" descr="Logo&#10;&#10;Description automatically generated">
            <a:extLst>
              <a:ext uri="{FF2B5EF4-FFF2-40B4-BE49-F238E27FC236}">
                <a16:creationId xmlns:a16="http://schemas.microsoft.com/office/drawing/2014/main" id="{B0EDD36A-39DE-439A-87E4-C0654AB85C49}"/>
              </a:ext>
            </a:extLst>
          </p:cNvPr>
          <p:cNvPicPr>
            <a:picLocks noChangeAspect="1"/>
          </p:cNvPicPr>
          <p:nvPr/>
        </p:nvPicPr>
        <p:blipFill>
          <a:blip r:embed="rId7"/>
          <a:stretch>
            <a:fillRect/>
          </a:stretch>
        </p:blipFill>
        <p:spPr>
          <a:xfrm>
            <a:off x="80513" y="-1033732"/>
            <a:ext cx="2743200" cy="2743200"/>
          </a:xfrm>
          <a:prstGeom prst="rect">
            <a:avLst/>
          </a:prstGeom>
        </p:spPr>
      </p:pic>
    </p:spTree>
    <p:extLst>
      <p:ext uri="{BB962C8B-B14F-4D97-AF65-F5344CB8AC3E}">
        <p14:creationId xmlns:p14="http://schemas.microsoft.com/office/powerpoint/2010/main" val="1126791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0B1691-2A97-489B-8167-8FA479A654F9}"/>
              </a:ext>
            </a:extLst>
          </p:cNvPr>
          <p:cNvSpPr>
            <a:spLocks noGrp="1"/>
          </p:cNvSpPr>
          <p:nvPr>
            <p:ph idx="1"/>
          </p:nvPr>
        </p:nvSpPr>
        <p:spPr>
          <a:xfrm>
            <a:off x="393940" y="1771858"/>
            <a:ext cx="11851879" cy="4088170"/>
          </a:xfrm>
        </p:spPr>
        <p:txBody>
          <a:bodyPr vert="horz" lIns="91440" tIns="45720" rIns="91440" bIns="45720" rtlCol="0" anchor="ctr">
            <a:normAutofit/>
          </a:bodyPr>
          <a:lstStyle/>
          <a:p>
            <a:pPr marL="0" indent="0">
              <a:buNone/>
            </a:pPr>
            <a:r>
              <a:rPr lang="en-US" sz="6000" b="1" dirty="0">
                <a:latin typeface="Britannic Bold"/>
                <a:cs typeface="Calibri"/>
              </a:rPr>
              <a:t>Measure the error of your model</a:t>
            </a:r>
          </a:p>
          <a:p>
            <a:pPr marL="0" indent="0">
              <a:buNone/>
            </a:pPr>
            <a:r>
              <a:rPr lang="en-US" sz="6000" b="1" dirty="0">
                <a:latin typeface="Britannic Bold"/>
                <a:cs typeface="Calibri"/>
              </a:rPr>
              <a:t>(the loss)</a:t>
            </a:r>
          </a:p>
        </p:txBody>
      </p:sp>
      <p:pic>
        <p:nvPicPr>
          <p:cNvPr id="2" name="Picture 3" descr="Logo&#10;&#10;Description automatically generated">
            <a:extLst>
              <a:ext uri="{FF2B5EF4-FFF2-40B4-BE49-F238E27FC236}">
                <a16:creationId xmlns:a16="http://schemas.microsoft.com/office/drawing/2014/main" id="{846CC02A-0917-456A-85B5-698473FD4B57}"/>
              </a:ext>
            </a:extLst>
          </p:cNvPr>
          <p:cNvPicPr>
            <a:picLocks noChangeAspect="1"/>
          </p:cNvPicPr>
          <p:nvPr/>
        </p:nvPicPr>
        <p:blipFill>
          <a:blip r:embed="rId2"/>
          <a:stretch>
            <a:fillRect/>
          </a:stretch>
        </p:blipFill>
        <p:spPr>
          <a:xfrm>
            <a:off x="-42622" y="-1065965"/>
            <a:ext cx="2743200" cy="2743200"/>
          </a:xfrm>
          <a:prstGeom prst="rect">
            <a:avLst/>
          </a:prstGeom>
        </p:spPr>
      </p:pic>
      <p:pic>
        <p:nvPicPr>
          <p:cNvPr id="4" name="Picture 4" descr="A picture containing drawing&#10;&#10;Description automatically generated">
            <a:extLst>
              <a:ext uri="{FF2B5EF4-FFF2-40B4-BE49-F238E27FC236}">
                <a16:creationId xmlns:a16="http://schemas.microsoft.com/office/drawing/2014/main" id="{456BDB89-9DDE-454E-9118-9B11282A7CF7}"/>
              </a:ext>
            </a:extLst>
          </p:cNvPr>
          <p:cNvPicPr>
            <a:picLocks noChangeAspect="1"/>
          </p:cNvPicPr>
          <p:nvPr/>
        </p:nvPicPr>
        <p:blipFill>
          <a:blip r:embed="rId3"/>
          <a:stretch>
            <a:fillRect/>
          </a:stretch>
        </p:blipFill>
        <p:spPr>
          <a:xfrm>
            <a:off x="7877215" y="366432"/>
            <a:ext cx="4123426" cy="309726"/>
          </a:xfrm>
          <a:prstGeom prst="rect">
            <a:avLst/>
          </a:prstGeom>
        </p:spPr>
      </p:pic>
    </p:spTree>
    <p:extLst>
      <p:ext uri="{BB962C8B-B14F-4D97-AF65-F5344CB8AC3E}">
        <p14:creationId xmlns:p14="http://schemas.microsoft.com/office/powerpoint/2010/main" val="2526082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D886F1-CB4A-4FC1-AAA7-9402B0D0D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62B7B97-C3EE-4AEE-A61F-AFA873FE2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13557" y="0"/>
            <a:ext cx="10178443"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62EF01-2EDB-4F6C-BB74-5AD7EA6B068E}"/>
              </a:ext>
            </a:extLst>
          </p:cNvPr>
          <p:cNvSpPr>
            <a:spLocks noGrp="1"/>
          </p:cNvSpPr>
          <p:nvPr>
            <p:ph type="title"/>
          </p:nvPr>
        </p:nvSpPr>
        <p:spPr>
          <a:xfrm>
            <a:off x="638164" y="1721622"/>
            <a:ext cx="2752344" cy="2706624"/>
          </a:xfrm>
          <a:prstGeom prst="ellipse">
            <a:avLst/>
          </a:prstGeom>
          <a:solidFill>
            <a:schemeClr val="bg1"/>
          </a:solidFill>
          <a:ln w="174625" cmpd="thinThick">
            <a:solidFill>
              <a:schemeClr val="bg1"/>
            </a:solidFill>
          </a:ln>
        </p:spPr>
        <p:txBody>
          <a:bodyPr>
            <a:normAutofit/>
          </a:bodyPr>
          <a:lstStyle/>
          <a:p>
            <a:pPr algn="ctr"/>
            <a:r>
              <a:rPr lang="en-US" sz="2600" b="1">
                <a:cs typeface="Calibri Light"/>
              </a:rPr>
              <a:t>Calculating the performance of your model.</a:t>
            </a:r>
          </a:p>
        </p:txBody>
      </p:sp>
      <p:sp>
        <p:nvSpPr>
          <p:cNvPr id="3" name="Content Placeholder 2">
            <a:extLst>
              <a:ext uri="{FF2B5EF4-FFF2-40B4-BE49-F238E27FC236}">
                <a16:creationId xmlns:a16="http://schemas.microsoft.com/office/drawing/2014/main" id="{757FC0D9-751D-405E-9BC4-2892F4EA2EBF}"/>
              </a:ext>
            </a:extLst>
          </p:cNvPr>
          <p:cNvSpPr>
            <a:spLocks noGrp="1"/>
          </p:cNvSpPr>
          <p:nvPr>
            <p:ph idx="1"/>
          </p:nvPr>
        </p:nvSpPr>
        <p:spPr>
          <a:xfrm>
            <a:off x="4029435" y="2176004"/>
            <a:ext cx="7430912" cy="2562820"/>
          </a:xfrm>
        </p:spPr>
        <p:txBody>
          <a:bodyPr vert="horz" lIns="91440" tIns="45720" rIns="91440" bIns="45720" rtlCol="0" anchor="ctr">
            <a:noAutofit/>
          </a:bodyPr>
          <a:lstStyle/>
          <a:p>
            <a:r>
              <a:rPr lang="en-US" b="1" dirty="0">
                <a:solidFill>
                  <a:schemeClr val="bg1"/>
                </a:solidFill>
                <a:latin typeface="Arial Black"/>
                <a:cs typeface="Calibri"/>
              </a:rPr>
              <a:t>equal chance at first.</a:t>
            </a:r>
            <a:endParaRPr lang="en-US">
              <a:solidFill>
                <a:schemeClr val="bg1"/>
              </a:solidFill>
              <a:ea typeface="+mn-lt"/>
              <a:cs typeface="+mn-lt"/>
            </a:endParaRPr>
          </a:p>
          <a:p>
            <a:pPr marL="0" indent="0">
              <a:buNone/>
            </a:pPr>
            <a:endParaRPr lang="en-US" b="1">
              <a:solidFill>
                <a:schemeClr val="bg1"/>
              </a:solidFill>
              <a:latin typeface="Arial Black"/>
              <a:cs typeface="Calibri"/>
            </a:endParaRPr>
          </a:p>
          <a:p>
            <a:r>
              <a:rPr lang="en-US" b="1" dirty="0">
                <a:solidFill>
                  <a:schemeClr val="bg1"/>
                </a:solidFill>
                <a:latin typeface="Arial Black"/>
                <a:cs typeface="Calibri"/>
              </a:rPr>
              <a:t>Calculate loss (error) from labels</a:t>
            </a:r>
            <a:endParaRPr lang="en-US" dirty="0">
              <a:solidFill>
                <a:schemeClr val="bg1"/>
              </a:solidFill>
              <a:latin typeface="Arial Black"/>
              <a:cs typeface="Calibri"/>
            </a:endParaRPr>
          </a:p>
        </p:txBody>
      </p:sp>
      <p:pic>
        <p:nvPicPr>
          <p:cNvPr id="4" name="Picture 4" descr="Logo&#10;&#10;Description automatically generated">
            <a:extLst>
              <a:ext uri="{FF2B5EF4-FFF2-40B4-BE49-F238E27FC236}">
                <a16:creationId xmlns:a16="http://schemas.microsoft.com/office/drawing/2014/main" id="{5F07F543-AD3D-4A65-BEFB-F74032CF007B}"/>
              </a:ext>
            </a:extLst>
          </p:cNvPr>
          <p:cNvPicPr>
            <a:picLocks noChangeAspect="1"/>
          </p:cNvPicPr>
          <p:nvPr/>
        </p:nvPicPr>
        <p:blipFill>
          <a:blip r:embed="rId2"/>
          <a:stretch>
            <a:fillRect/>
          </a:stretch>
        </p:blipFill>
        <p:spPr>
          <a:xfrm>
            <a:off x="9353909" y="-1019355"/>
            <a:ext cx="2743200" cy="2743200"/>
          </a:xfrm>
          <a:prstGeom prst="rect">
            <a:avLst/>
          </a:prstGeom>
        </p:spPr>
      </p:pic>
      <p:pic>
        <p:nvPicPr>
          <p:cNvPr id="5" name="Picture 5" descr="A picture containing drawing&#10;&#10;Description automatically generated">
            <a:extLst>
              <a:ext uri="{FF2B5EF4-FFF2-40B4-BE49-F238E27FC236}">
                <a16:creationId xmlns:a16="http://schemas.microsoft.com/office/drawing/2014/main" id="{972679EA-9621-4D9A-88ED-F6D128BF8541}"/>
              </a:ext>
            </a:extLst>
          </p:cNvPr>
          <p:cNvPicPr>
            <a:picLocks noChangeAspect="1"/>
          </p:cNvPicPr>
          <p:nvPr/>
        </p:nvPicPr>
        <p:blipFill>
          <a:blip r:embed="rId3"/>
          <a:stretch>
            <a:fillRect/>
          </a:stretch>
        </p:blipFill>
        <p:spPr>
          <a:xfrm>
            <a:off x="2280249" y="348344"/>
            <a:ext cx="2743200" cy="209085"/>
          </a:xfrm>
          <a:prstGeom prst="rect">
            <a:avLst/>
          </a:prstGeom>
        </p:spPr>
      </p:pic>
    </p:spTree>
    <p:extLst>
      <p:ext uri="{BB962C8B-B14F-4D97-AF65-F5344CB8AC3E}">
        <p14:creationId xmlns:p14="http://schemas.microsoft.com/office/powerpoint/2010/main" val="2584378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4ECA-F1EF-4CA5-9BB1-9BA2A960CBB0}"/>
              </a:ext>
            </a:extLst>
          </p:cNvPr>
          <p:cNvSpPr>
            <a:spLocks noGrp="1"/>
          </p:cNvSpPr>
          <p:nvPr>
            <p:ph type="title"/>
          </p:nvPr>
        </p:nvSpPr>
        <p:spPr/>
        <p:txBody>
          <a:bodyPr/>
          <a:lstStyle/>
          <a:p>
            <a:r>
              <a:rPr lang="en-US" b="1">
                <a:latin typeface="Arial Black"/>
                <a:cs typeface="Calibri Light"/>
              </a:rPr>
              <a:t>Mean squared error (MSE)</a:t>
            </a:r>
            <a:endParaRPr lang="en-US" b="1">
              <a:latin typeface="Arial Black"/>
            </a:endParaRPr>
          </a:p>
        </p:txBody>
      </p:sp>
      <p:sp>
        <p:nvSpPr>
          <p:cNvPr id="3" name="Content Placeholder 2">
            <a:extLst>
              <a:ext uri="{FF2B5EF4-FFF2-40B4-BE49-F238E27FC236}">
                <a16:creationId xmlns:a16="http://schemas.microsoft.com/office/drawing/2014/main" id="{9EFAA57B-A4CE-4891-AAE1-BA3F4F96631E}"/>
              </a:ext>
            </a:extLst>
          </p:cNvPr>
          <p:cNvSpPr>
            <a:spLocks noGrp="1"/>
          </p:cNvSpPr>
          <p:nvPr>
            <p:ph idx="1"/>
          </p:nvPr>
        </p:nvSpPr>
        <p:spPr>
          <a:xfrm>
            <a:off x="837816" y="1911657"/>
            <a:ext cx="10515600" cy="3327401"/>
          </a:xfrm>
        </p:spPr>
        <p:txBody>
          <a:bodyPr vert="horz" lIns="91440" tIns="45720" rIns="91440" bIns="45720" rtlCol="0" anchor="t">
            <a:normAutofit/>
          </a:bodyPr>
          <a:lstStyle/>
          <a:p>
            <a:r>
              <a:rPr lang="en-US" b="1">
                <a:latin typeface="Segoe Print"/>
                <a:ea typeface="+mn-lt"/>
                <a:cs typeface="+mn-lt"/>
              </a:rPr>
              <a:t>Mean squared error (MSE) is the most commonly used loss function for regression. The loss is the mean overseen data of the squared differences between true and predicted values, or writing it as a formula.</a:t>
            </a:r>
          </a:p>
          <a:p>
            <a:pPr marL="0" indent="0">
              <a:buNone/>
            </a:pPr>
            <a:endParaRPr lang="en-US">
              <a:latin typeface="Calibri"/>
              <a:cs typeface="Calibri"/>
            </a:endParaRPr>
          </a:p>
        </p:txBody>
      </p:sp>
      <p:pic>
        <p:nvPicPr>
          <p:cNvPr id="4" name="Picture 4" descr="A close up of a clock&#10;&#10;Description automatically generated">
            <a:extLst>
              <a:ext uri="{FF2B5EF4-FFF2-40B4-BE49-F238E27FC236}">
                <a16:creationId xmlns:a16="http://schemas.microsoft.com/office/drawing/2014/main" id="{DD0EE818-8EB2-45E3-B4CE-375870592E55}"/>
              </a:ext>
            </a:extLst>
          </p:cNvPr>
          <p:cNvPicPr>
            <a:picLocks noChangeAspect="1"/>
          </p:cNvPicPr>
          <p:nvPr/>
        </p:nvPicPr>
        <p:blipFill>
          <a:blip r:embed="rId2"/>
          <a:stretch>
            <a:fillRect/>
          </a:stretch>
        </p:blipFill>
        <p:spPr>
          <a:xfrm>
            <a:off x="843904" y="3571749"/>
            <a:ext cx="4367840" cy="1516308"/>
          </a:xfrm>
          <a:prstGeom prst="rect">
            <a:avLst/>
          </a:prstGeom>
        </p:spPr>
      </p:pic>
    </p:spTree>
    <p:extLst>
      <p:ext uri="{BB962C8B-B14F-4D97-AF65-F5344CB8AC3E}">
        <p14:creationId xmlns:p14="http://schemas.microsoft.com/office/powerpoint/2010/main" val="2934597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EF00AF4-BD64-4EAD-A591-61FDF1771878}"/>
              </a:ext>
            </a:extLst>
          </p:cNvPr>
          <p:cNvSpPr>
            <a:spLocks noGrp="1"/>
          </p:cNvSpPr>
          <p:nvPr>
            <p:ph idx="1"/>
          </p:nvPr>
        </p:nvSpPr>
        <p:spPr>
          <a:xfrm>
            <a:off x="5274" y="1184178"/>
            <a:ext cx="3628533" cy="5424106"/>
          </a:xfrm>
        </p:spPr>
        <p:txBody>
          <a:bodyPr vert="horz" lIns="91440" tIns="45720" rIns="91440" bIns="45720" rtlCol="0" anchor="ctr">
            <a:normAutofit/>
          </a:bodyPr>
          <a:lstStyle/>
          <a:p>
            <a:r>
              <a:rPr lang="en-US" sz="3600" b="1">
                <a:cs typeface="Calibri"/>
              </a:rPr>
              <a:t>Remember that your loss function before the learning process looks something like this :</a:t>
            </a:r>
            <a:endParaRPr lang="en-US" sz="3600" b="1"/>
          </a:p>
        </p:txBody>
      </p:sp>
      <p:pic>
        <p:nvPicPr>
          <p:cNvPr id="5" name="Picture 6" descr="Chart, scatter chart&#10;&#10;Description automatically generated">
            <a:extLst>
              <a:ext uri="{FF2B5EF4-FFF2-40B4-BE49-F238E27FC236}">
                <a16:creationId xmlns:a16="http://schemas.microsoft.com/office/drawing/2014/main" id="{BB499282-419E-461A-B9EF-B0F9F35C8438}"/>
              </a:ext>
            </a:extLst>
          </p:cNvPr>
          <p:cNvPicPr>
            <a:picLocks noChangeAspect="1"/>
          </p:cNvPicPr>
          <p:nvPr/>
        </p:nvPicPr>
        <p:blipFill>
          <a:blip r:embed="rId2"/>
          <a:stretch>
            <a:fillRect/>
          </a:stretch>
        </p:blipFill>
        <p:spPr>
          <a:xfrm>
            <a:off x="3818626" y="2169429"/>
            <a:ext cx="7746519" cy="4100651"/>
          </a:xfrm>
          <a:prstGeom prst="rect">
            <a:avLst/>
          </a:prstGeom>
        </p:spPr>
      </p:pic>
      <p:pic>
        <p:nvPicPr>
          <p:cNvPr id="2" name="Picture 3" descr="Logo&#10;&#10;Description automatically generated">
            <a:extLst>
              <a:ext uri="{FF2B5EF4-FFF2-40B4-BE49-F238E27FC236}">
                <a16:creationId xmlns:a16="http://schemas.microsoft.com/office/drawing/2014/main" id="{33A71B9F-090D-48DE-B261-777CBBA67036}"/>
              </a:ext>
            </a:extLst>
          </p:cNvPr>
          <p:cNvPicPr>
            <a:picLocks noChangeAspect="1"/>
          </p:cNvPicPr>
          <p:nvPr/>
        </p:nvPicPr>
        <p:blipFill>
          <a:blip r:embed="rId3"/>
          <a:stretch>
            <a:fillRect/>
          </a:stretch>
        </p:blipFill>
        <p:spPr>
          <a:xfrm>
            <a:off x="8626" y="-1033732"/>
            <a:ext cx="2743200" cy="2743200"/>
          </a:xfrm>
          <a:prstGeom prst="rect">
            <a:avLst/>
          </a:prstGeom>
        </p:spPr>
      </p:pic>
      <p:pic>
        <p:nvPicPr>
          <p:cNvPr id="4" name="Picture 6" descr="A picture containing drawing&#10;&#10;Description automatically generated">
            <a:extLst>
              <a:ext uri="{FF2B5EF4-FFF2-40B4-BE49-F238E27FC236}">
                <a16:creationId xmlns:a16="http://schemas.microsoft.com/office/drawing/2014/main" id="{1F96D4B6-4AE1-482B-8CAD-8672D0D4C878}"/>
              </a:ext>
            </a:extLst>
          </p:cNvPr>
          <p:cNvPicPr>
            <a:picLocks noChangeAspect="1"/>
          </p:cNvPicPr>
          <p:nvPr/>
        </p:nvPicPr>
        <p:blipFill>
          <a:blip r:embed="rId4"/>
          <a:stretch>
            <a:fillRect/>
          </a:stretch>
        </p:blipFill>
        <p:spPr>
          <a:xfrm>
            <a:off x="9224513" y="333966"/>
            <a:ext cx="2743200" cy="209085"/>
          </a:xfrm>
          <a:prstGeom prst="rect">
            <a:avLst/>
          </a:prstGeom>
        </p:spPr>
      </p:pic>
    </p:spTree>
    <p:extLst>
      <p:ext uri="{BB962C8B-B14F-4D97-AF65-F5344CB8AC3E}">
        <p14:creationId xmlns:p14="http://schemas.microsoft.com/office/powerpoint/2010/main" val="3422752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72C53E5D-BA50-4ED8-9D56-76094D4C861D}"/>
              </a:ext>
            </a:extLst>
          </p:cNvPr>
          <p:cNvPicPr>
            <a:picLocks noChangeAspect="1"/>
          </p:cNvPicPr>
          <p:nvPr/>
        </p:nvPicPr>
        <p:blipFill>
          <a:blip r:embed="rId2"/>
          <a:stretch>
            <a:fillRect/>
          </a:stretch>
        </p:blipFill>
        <p:spPr>
          <a:xfrm>
            <a:off x="-2765" y="-4160"/>
            <a:ext cx="12199325" cy="6862480"/>
          </a:xfrm>
          <a:prstGeom prst="rect">
            <a:avLst/>
          </a:prstGeom>
        </p:spPr>
      </p:pic>
    </p:spTree>
    <p:extLst>
      <p:ext uri="{BB962C8B-B14F-4D97-AF65-F5344CB8AC3E}">
        <p14:creationId xmlns:p14="http://schemas.microsoft.com/office/powerpoint/2010/main" val="1957579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Title 2">
            <a:extLst>
              <a:ext uri="{FF2B5EF4-FFF2-40B4-BE49-F238E27FC236}">
                <a16:creationId xmlns:a16="http://schemas.microsoft.com/office/drawing/2014/main" id="{358C66E1-7A82-4DEB-883D-A2FDA6A464D1}"/>
              </a:ext>
            </a:extLst>
          </p:cNvPr>
          <p:cNvSpPr>
            <a:spLocks noGrp="1"/>
          </p:cNvSpPr>
          <p:nvPr>
            <p:ph type="ctrTitle"/>
          </p:nvPr>
        </p:nvSpPr>
        <p:spPr>
          <a:xfrm>
            <a:off x="7545435" y="2220114"/>
            <a:ext cx="3510355" cy="2236738"/>
          </a:xfrm>
        </p:spPr>
        <p:txBody>
          <a:bodyPr vert="horz" lIns="91440" tIns="45720" rIns="91440" bIns="45720" rtlCol="0">
            <a:normAutofit/>
          </a:bodyPr>
          <a:lstStyle/>
          <a:p>
            <a:pPr algn="l"/>
            <a:r>
              <a:rPr lang="en-US" sz="3700" b="1" err="1">
                <a:solidFill>
                  <a:schemeClr val="bg1"/>
                </a:solidFill>
                <a:ea typeface="+mj-lt"/>
                <a:cs typeface="+mj-lt"/>
              </a:rPr>
              <a:t>Visualisation</a:t>
            </a:r>
            <a:r>
              <a:rPr lang="en-US" sz="3700" b="1">
                <a:solidFill>
                  <a:schemeClr val="bg1"/>
                </a:solidFill>
                <a:ea typeface="+mj-lt"/>
                <a:cs typeface="+mj-lt"/>
              </a:rPr>
              <a:t> </a:t>
            </a:r>
            <a:r>
              <a:rPr lang="en-US" sz="3700" b="1">
                <a:solidFill>
                  <a:schemeClr val="bg1"/>
                </a:solidFill>
              </a:rPr>
              <a:t>of the squared loss.</a:t>
            </a:r>
            <a:endParaRPr lang="en-US" sz="3700" b="1">
              <a:solidFill>
                <a:schemeClr val="bg1"/>
              </a:solidFill>
              <a:cs typeface="Calibri Light" panose="020F0302020204030204"/>
            </a:endParaRPr>
          </a:p>
        </p:txBody>
      </p:sp>
      <p:sp>
        <p:nvSpPr>
          <p:cNvPr id="19"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2" name="Picture 2" descr="Chart, scatter chart&#10;&#10;Description automatically generated">
            <a:extLst>
              <a:ext uri="{FF2B5EF4-FFF2-40B4-BE49-F238E27FC236}">
                <a16:creationId xmlns:a16="http://schemas.microsoft.com/office/drawing/2014/main" id="{D6B842A6-AF37-4647-BE13-37B7C5D4A235}"/>
              </a:ext>
            </a:extLst>
          </p:cNvPr>
          <p:cNvPicPr>
            <a:picLocks noChangeAspect="1"/>
          </p:cNvPicPr>
          <p:nvPr/>
        </p:nvPicPr>
        <p:blipFill rotWithShape="1">
          <a:blip r:embed="rId2"/>
          <a:srcRect t="15878" r="9769" b="338"/>
          <a:stretch/>
        </p:blipFill>
        <p:spPr>
          <a:xfrm>
            <a:off x="94293" y="1278197"/>
            <a:ext cx="6807377" cy="3554777"/>
          </a:xfrm>
          <a:prstGeom prst="rect">
            <a:avLst/>
          </a:prstGeom>
        </p:spPr>
      </p:pic>
    </p:spTree>
    <p:extLst>
      <p:ext uri="{BB962C8B-B14F-4D97-AF65-F5344CB8AC3E}">
        <p14:creationId xmlns:p14="http://schemas.microsoft.com/office/powerpoint/2010/main" val="603498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A9F75585-9F6C-4A38-A0B5-E82275CFC785}"/>
              </a:ext>
            </a:extLst>
          </p:cNvPr>
          <p:cNvPicPr>
            <a:picLocks noChangeAspect="1"/>
          </p:cNvPicPr>
          <p:nvPr/>
        </p:nvPicPr>
        <p:blipFill rotWithShape="1">
          <a:blip r:embed="rId2"/>
          <a:srcRect r="7879" b="333"/>
          <a:stretch/>
        </p:blipFill>
        <p:spPr>
          <a:xfrm>
            <a:off x="51524" y="904870"/>
            <a:ext cx="12088719" cy="4749153"/>
          </a:xfrm>
          <a:prstGeom prst="rect">
            <a:avLst/>
          </a:prstGeom>
        </p:spPr>
      </p:pic>
    </p:spTree>
    <p:extLst>
      <p:ext uri="{BB962C8B-B14F-4D97-AF65-F5344CB8AC3E}">
        <p14:creationId xmlns:p14="http://schemas.microsoft.com/office/powerpoint/2010/main" val="1500758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A0E1A9-5F32-42FD-BC64-5E9D58567D73}"/>
              </a:ext>
            </a:extLst>
          </p:cNvPr>
          <p:cNvSpPr>
            <a:spLocks noGrp="1"/>
          </p:cNvSpPr>
          <p:nvPr>
            <p:ph type="ctrTitle"/>
          </p:nvPr>
        </p:nvSpPr>
        <p:spPr>
          <a:xfrm>
            <a:off x="2324025" y="1559964"/>
            <a:ext cx="7451678" cy="2843702"/>
          </a:xfrm>
        </p:spPr>
        <p:txBody>
          <a:bodyPr>
            <a:normAutofit/>
          </a:bodyPr>
          <a:lstStyle/>
          <a:p>
            <a:r>
              <a:rPr lang="en-US" sz="5400" b="1">
                <a:solidFill>
                  <a:schemeClr val="bg1"/>
                </a:solidFill>
                <a:cs typeface="Calibri Light"/>
              </a:rPr>
              <a:t>Categorical cross entropy requries the labels to be one hot encoded.</a:t>
            </a:r>
            <a:endParaRPr lang="en-US" sz="5400" b="1">
              <a:solidFill>
                <a:schemeClr val="bg1"/>
              </a:solidFill>
            </a:endParaRPr>
          </a:p>
        </p:txBody>
      </p:sp>
      <p:sp>
        <p:nvSpPr>
          <p:cNvPr id="27" name="Oval 2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73662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4C67EEA5-CC00-47B8-9B8C-F4890FE0BCA2}"/>
              </a:ext>
            </a:extLst>
          </p:cNvPr>
          <p:cNvPicPr>
            <a:picLocks noChangeAspect="1"/>
          </p:cNvPicPr>
          <p:nvPr/>
        </p:nvPicPr>
        <p:blipFill rotWithShape="1">
          <a:blip r:embed="rId2"/>
          <a:srcRect l="-53" b="14778"/>
          <a:stretch/>
        </p:blipFill>
        <p:spPr>
          <a:xfrm>
            <a:off x="233" y="1324745"/>
            <a:ext cx="11951026" cy="4977831"/>
          </a:xfrm>
          <a:prstGeom prst="rect">
            <a:avLst/>
          </a:prstGeom>
        </p:spPr>
      </p:pic>
      <p:sp>
        <p:nvSpPr>
          <p:cNvPr id="3" name="Title 2">
            <a:extLst>
              <a:ext uri="{FF2B5EF4-FFF2-40B4-BE49-F238E27FC236}">
                <a16:creationId xmlns:a16="http://schemas.microsoft.com/office/drawing/2014/main" id="{EF19B078-2169-41CA-BD3D-B09028770F38}"/>
              </a:ext>
            </a:extLst>
          </p:cNvPr>
          <p:cNvSpPr>
            <a:spLocks noGrp="1"/>
          </p:cNvSpPr>
          <p:nvPr>
            <p:ph type="title"/>
          </p:nvPr>
        </p:nvSpPr>
        <p:spPr>
          <a:xfrm>
            <a:off x="4762" y="-3969"/>
            <a:ext cx="10515600" cy="1325563"/>
          </a:xfrm>
        </p:spPr>
        <p:txBody>
          <a:bodyPr>
            <a:normAutofit/>
          </a:bodyPr>
          <a:lstStyle/>
          <a:p>
            <a:r>
              <a:rPr lang="en-US" sz="4800" b="1" dirty="0">
                <a:cs typeface="Calibri Light"/>
              </a:rPr>
              <a:t>Why Logs?</a:t>
            </a:r>
          </a:p>
        </p:txBody>
      </p:sp>
    </p:spTree>
    <p:extLst>
      <p:ext uri="{BB962C8B-B14F-4D97-AF65-F5344CB8AC3E}">
        <p14:creationId xmlns:p14="http://schemas.microsoft.com/office/powerpoint/2010/main" val="636274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60028"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FA64B84-CE2D-4179-B018-A71AC174C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59632" cy="6858000"/>
          </a:xfrm>
          <a:custGeom>
            <a:avLst/>
            <a:gdLst>
              <a:gd name="connsiteX0" fmla="*/ 0 w 3459632"/>
              <a:gd name="connsiteY0" fmla="*/ 0 h 6858000"/>
              <a:gd name="connsiteX1" fmla="*/ 283478 w 3459632"/>
              <a:gd name="connsiteY1" fmla="*/ 0 h 6858000"/>
              <a:gd name="connsiteX2" fmla="*/ 3459632 w 3459632"/>
              <a:gd name="connsiteY2" fmla="*/ 6858000 h 6858000"/>
              <a:gd name="connsiteX3" fmla="*/ 0 w 345963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59632" h="6858000">
                <a:moveTo>
                  <a:pt x="0" y="0"/>
                </a:moveTo>
                <a:lnTo>
                  <a:pt x="283478" y="0"/>
                </a:lnTo>
                <a:lnTo>
                  <a:pt x="3459632"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795A2E2-224B-4FA0-B323-9E61AD30697F}"/>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002" y="1870075"/>
            <a:ext cx="9612178" cy="595651"/>
          </a:xfrm>
          <a:prstGeom prst="rect">
            <a:avLst/>
          </a:prstGeom>
          <a:noFill/>
        </p:spPr>
        <p:txBody>
          <a:bodyPr wrap="square" rtlCol="0" anchor="t">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C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E8CD9E4-7930-4F91-A445-DFFC5E2A0409}"/>
              </a:ext>
            </a:extLst>
          </p:cNvPr>
          <p:cNvSpPr>
            <a:spLocks noGrp="1"/>
          </p:cNvSpPr>
          <p:nvPr>
            <p:ph idx="1"/>
          </p:nvPr>
        </p:nvSpPr>
        <p:spPr>
          <a:xfrm>
            <a:off x="928431" y="2654470"/>
            <a:ext cx="10810346" cy="1170213"/>
          </a:xfrm>
        </p:spPr>
        <p:txBody>
          <a:bodyPr vert="horz" lIns="91440" tIns="45720" rIns="91440" bIns="45720" rtlCol="0" anchor="t">
            <a:noAutofit/>
          </a:bodyPr>
          <a:lstStyle/>
          <a:p>
            <a:pPr>
              <a:spcBef>
                <a:spcPts val="0"/>
              </a:spcBef>
            </a:pPr>
            <a:r>
              <a:rPr lang="en-US" sz="4400" b="1">
                <a:solidFill>
                  <a:srgbClr val="FFFFFF"/>
                </a:solidFill>
                <a:latin typeface="Calibri Light"/>
                <a:cs typeface="Calibri Light"/>
              </a:rPr>
              <a:t>We need to minimize the loss</a:t>
            </a:r>
            <a:endParaRPr lang="en-US" sz="4400" b="1">
              <a:solidFill>
                <a:srgbClr val="FFFFFF"/>
              </a:solidFill>
              <a:ea typeface="+mn-lt"/>
              <a:cs typeface="+mn-lt"/>
            </a:endParaRPr>
          </a:p>
        </p:txBody>
      </p:sp>
      <p:pic>
        <p:nvPicPr>
          <p:cNvPr id="2" name="Picture 3" descr="Logo&#10;&#10;Description automatically generated">
            <a:extLst>
              <a:ext uri="{FF2B5EF4-FFF2-40B4-BE49-F238E27FC236}">
                <a16:creationId xmlns:a16="http://schemas.microsoft.com/office/drawing/2014/main" id="{1FE38E44-6F59-4567-B44F-D9248BBFF6C3}"/>
              </a:ext>
            </a:extLst>
          </p:cNvPr>
          <p:cNvPicPr>
            <a:picLocks noChangeAspect="1"/>
          </p:cNvPicPr>
          <p:nvPr/>
        </p:nvPicPr>
        <p:blipFill>
          <a:blip r:embed="rId2"/>
          <a:stretch>
            <a:fillRect/>
          </a:stretch>
        </p:blipFill>
        <p:spPr>
          <a:xfrm>
            <a:off x="1874205" y="-1021442"/>
            <a:ext cx="2743200" cy="2743200"/>
          </a:xfrm>
          <a:prstGeom prst="rect">
            <a:avLst/>
          </a:prstGeom>
        </p:spPr>
      </p:pic>
      <p:pic>
        <p:nvPicPr>
          <p:cNvPr id="4" name="Picture 4" descr="A picture containing drawing&#10;&#10;Description automatically generated">
            <a:extLst>
              <a:ext uri="{FF2B5EF4-FFF2-40B4-BE49-F238E27FC236}">
                <a16:creationId xmlns:a16="http://schemas.microsoft.com/office/drawing/2014/main" id="{92F56267-8199-4020-AD2B-C22A337FABB3}"/>
              </a:ext>
            </a:extLst>
          </p:cNvPr>
          <p:cNvPicPr>
            <a:picLocks noChangeAspect="1"/>
          </p:cNvPicPr>
          <p:nvPr/>
        </p:nvPicPr>
        <p:blipFill>
          <a:blip r:embed="rId3"/>
          <a:stretch>
            <a:fillRect/>
          </a:stretch>
        </p:blipFill>
        <p:spPr>
          <a:xfrm>
            <a:off x="1650660" y="5975224"/>
            <a:ext cx="4168877" cy="319698"/>
          </a:xfrm>
          <a:prstGeom prst="rect">
            <a:avLst/>
          </a:prstGeom>
        </p:spPr>
      </p:pic>
    </p:spTree>
    <p:extLst>
      <p:ext uri="{BB962C8B-B14F-4D97-AF65-F5344CB8AC3E}">
        <p14:creationId xmlns:p14="http://schemas.microsoft.com/office/powerpoint/2010/main" val="14504015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FA36CA-406D-4F5D-B538-A2CCB4133018}"/>
              </a:ext>
            </a:extLst>
          </p:cNvPr>
          <p:cNvSpPr>
            <a:spLocks noGrp="1"/>
          </p:cNvSpPr>
          <p:nvPr>
            <p:ph type="ctrTitle"/>
          </p:nvPr>
        </p:nvSpPr>
        <p:spPr>
          <a:xfrm>
            <a:off x="718408" y="-1036"/>
            <a:ext cx="8522416" cy="4682306"/>
          </a:xfrm>
        </p:spPr>
        <p:txBody>
          <a:bodyPr anchor="b">
            <a:normAutofit/>
          </a:bodyPr>
          <a:lstStyle/>
          <a:p>
            <a:pPr algn="l"/>
            <a:r>
              <a:rPr lang="en-US" b="1">
                <a:cs typeface="Calibri Light"/>
              </a:rPr>
              <a:t>Back Propagation</a:t>
            </a:r>
            <a:br>
              <a:rPr lang="en-US" b="1">
                <a:cs typeface="Calibri Light"/>
              </a:rPr>
            </a:br>
            <a:endParaRPr lang="en-US" b="1">
              <a:cs typeface="Calibri Light"/>
            </a:endParaRPr>
          </a:p>
        </p:txBody>
      </p:sp>
      <p:pic>
        <p:nvPicPr>
          <p:cNvPr id="3" name="Picture 3" descr="Logo&#10;&#10;Description automatically generated">
            <a:extLst>
              <a:ext uri="{FF2B5EF4-FFF2-40B4-BE49-F238E27FC236}">
                <a16:creationId xmlns:a16="http://schemas.microsoft.com/office/drawing/2014/main" id="{7BF518DE-25FB-4CE8-8E46-B66587B9F592}"/>
              </a:ext>
            </a:extLst>
          </p:cNvPr>
          <p:cNvPicPr>
            <a:picLocks noChangeAspect="1"/>
          </p:cNvPicPr>
          <p:nvPr/>
        </p:nvPicPr>
        <p:blipFill>
          <a:blip r:embed="rId2"/>
          <a:stretch>
            <a:fillRect/>
          </a:stretch>
        </p:blipFill>
        <p:spPr>
          <a:xfrm>
            <a:off x="238664" y="-904336"/>
            <a:ext cx="2743200" cy="2743200"/>
          </a:xfrm>
          <a:prstGeom prst="rect">
            <a:avLst/>
          </a:prstGeom>
        </p:spPr>
      </p:pic>
      <p:pic>
        <p:nvPicPr>
          <p:cNvPr id="4" name="Picture 4" descr="A picture containing drawing&#10;&#10;Description automatically generated">
            <a:extLst>
              <a:ext uri="{FF2B5EF4-FFF2-40B4-BE49-F238E27FC236}">
                <a16:creationId xmlns:a16="http://schemas.microsoft.com/office/drawing/2014/main" id="{61FEEABE-DBD9-4DC5-B469-9D1B6DD9AF93}"/>
              </a:ext>
            </a:extLst>
          </p:cNvPr>
          <p:cNvPicPr>
            <a:picLocks noChangeAspect="1"/>
          </p:cNvPicPr>
          <p:nvPr/>
        </p:nvPicPr>
        <p:blipFill>
          <a:blip r:embed="rId3"/>
          <a:stretch>
            <a:fillRect/>
          </a:stretch>
        </p:blipFill>
        <p:spPr>
          <a:xfrm>
            <a:off x="4983192" y="463363"/>
            <a:ext cx="2743200" cy="209085"/>
          </a:xfrm>
          <a:prstGeom prst="rect">
            <a:avLst/>
          </a:prstGeom>
        </p:spPr>
      </p:pic>
    </p:spTree>
    <p:extLst>
      <p:ext uri="{BB962C8B-B14F-4D97-AF65-F5344CB8AC3E}">
        <p14:creationId xmlns:p14="http://schemas.microsoft.com/office/powerpoint/2010/main" val="99873418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66B2A2A6-DF81-4D26-A9B5-24BCDAAA5742}"/>
              </a:ext>
            </a:extLst>
          </p:cNvPr>
          <p:cNvSpPr>
            <a:spLocks noGrp="1"/>
          </p:cNvSpPr>
          <p:nvPr/>
        </p:nvSpPr>
        <p:spPr>
          <a:xfrm>
            <a:off x="898422" y="-206637"/>
            <a:ext cx="10085595" cy="482326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kern="1200" dirty="0">
                <a:latin typeface="+mj-lt"/>
                <a:ea typeface="+mj-ea"/>
                <a:cs typeface="+mj-cs"/>
              </a:rPr>
              <a:t>what do we mean by "the network is learning"? It Means that it's finding the weights and biases that minimizes the loss function.</a:t>
            </a:r>
            <a:endParaRPr lang="en-US" sz="4800" b="1" kern="1200">
              <a:latin typeface="+mj-lt"/>
              <a:cs typeface="Calibri Light"/>
            </a:endParaRPr>
          </a:p>
        </p:txBody>
      </p:sp>
    </p:spTree>
    <p:extLst>
      <p:ext uri="{BB962C8B-B14F-4D97-AF65-F5344CB8AC3E}">
        <p14:creationId xmlns:p14="http://schemas.microsoft.com/office/powerpoint/2010/main" val="1267657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4FA0CC4A-5166-43E5-99FD-9898B515BC67}"/>
              </a:ext>
            </a:extLst>
          </p:cNvPr>
          <p:cNvSpPr>
            <a:spLocks noGrp="1"/>
          </p:cNvSpPr>
          <p:nvPr/>
        </p:nvSpPr>
        <p:spPr>
          <a:xfrm>
            <a:off x="1390291" y="339306"/>
            <a:ext cx="9231017" cy="170946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cs typeface="Calibri Light"/>
              </a:rPr>
              <a:t>What do we need to do?</a:t>
            </a:r>
          </a:p>
        </p:txBody>
      </p:sp>
      <p:sp>
        <p:nvSpPr>
          <p:cNvPr id="29" name="Subtitle 2">
            <a:extLst>
              <a:ext uri="{FF2B5EF4-FFF2-40B4-BE49-F238E27FC236}">
                <a16:creationId xmlns:a16="http://schemas.microsoft.com/office/drawing/2014/main" id="{7F2E300C-0882-4474-885D-4D3AEFFCF3AD}"/>
              </a:ext>
            </a:extLst>
          </p:cNvPr>
          <p:cNvSpPr>
            <a:spLocks noGrp="1"/>
          </p:cNvSpPr>
          <p:nvPr/>
        </p:nvSpPr>
        <p:spPr>
          <a:xfrm>
            <a:off x="1145877" y="1516810"/>
            <a:ext cx="10309319" cy="175260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b="1" dirty="0">
                <a:solidFill>
                  <a:schemeClr val="tx1">
                    <a:alpha val="55000"/>
                  </a:schemeClr>
                </a:solidFill>
                <a:cs typeface="Calibri"/>
              </a:rPr>
              <a:t>1.Calculate the loss on output.</a:t>
            </a:r>
          </a:p>
          <a:p>
            <a:pPr algn="l"/>
            <a:r>
              <a:rPr lang="en-US" sz="4000" b="1" dirty="0">
                <a:solidFill>
                  <a:schemeClr val="tx1">
                    <a:alpha val="55000"/>
                  </a:schemeClr>
                </a:solidFill>
                <a:cs typeface="Calibri"/>
              </a:rPr>
              <a:t>2. SGD minimizes the loss by calculating the gradients of the loss function with respect to the weights</a:t>
            </a:r>
          </a:p>
          <a:p>
            <a:pPr algn="l"/>
            <a:r>
              <a:rPr lang="en-US" sz="4000" b="1" dirty="0">
                <a:solidFill>
                  <a:schemeClr val="tx1">
                    <a:alpha val="55000"/>
                  </a:schemeClr>
                </a:solidFill>
                <a:cs typeface="Calibri"/>
              </a:rPr>
              <a:t>3.Update the weights</a:t>
            </a:r>
          </a:p>
          <a:p>
            <a:pPr algn="l"/>
            <a:r>
              <a:rPr lang="en-US" sz="4000" b="1" dirty="0">
                <a:solidFill>
                  <a:schemeClr val="tx1">
                    <a:alpha val="55000"/>
                  </a:schemeClr>
                </a:solidFill>
                <a:cs typeface="Calibri"/>
              </a:rPr>
              <a:t>4.Repeat </a:t>
            </a:r>
          </a:p>
        </p:txBody>
      </p:sp>
    </p:spTree>
    <p:extLst>
      <p:ext uri="{BB962C8B-B14F-4D97-AF65-F5344CB8AC3E}">
        <p14:creationId xmlns:p14="http://schemas.microsoft.com/office/powerpoint/2010/main" val="3903963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71B5E3EB-6338-42D4-8AC3-9823AFAE8C34}"/>
              </a:ext>
            </a:extLst>
          </p:cNvPr>
          <p:cNvPicPr>
            <a:picLocks noChangeAspect="1"/>
          </p:cNvPicPr>
          <p:nvPr/>
        </p:nvPicPr>
        <p:blipFill>
          <a:blip r:embed="rId2"/>
          <a:stretch>
            <a:fillRect/>
          </a:stretch>
        </p:blipFill>
        <p:spPr>
          <a:xfrm>
            <a:off x="0" y="0"/>
            <a:ext cx="12192000" cy="6858000"/>
          </a:xfrm>
          <a:prstGeom prst="rect">
            <a:avLst/>
          </a:prstGeom>
        </p:spPr>
      </p:pic>
      <p:pic>
        <p:nvPicPr>
          <p:cNvPr id="2" name="Picture 3" descr="Logo&#10;&#10;Description automatically generated">
            <a:extLst>
              <a:ext uri="{FF2B5EF4-FFF2-40B4-BE49-F238E27FC236}">
                <a16:creationId xmlns:a16="http://schemas.microsoft.com/office/drawing/2014/main" id="{1930287F-01D0-4617-BFFD-89BFE75FFFB9}"/>
              </a:ext>
            </a:extLst>
          </p:cNvPr>
          <p:cNvPicPr>
            <a:picLocks noChangeAspect="1"/>
          </p:cNvPicPr>
          <p:nvPr/>
        </p:nvPicPr>
        <p:blipFill>
          <a:blip r:embed="rId3"/>
          <a:stretch>
            <a:fillRect/>
          </a:stretch>
        </p:blipFill>
        <p:spPr>
          <a:xfrm>
            <a:off x="310551" y="-1033732"/>
            <a:ext cx="2743200" cy="2743200"/>
          </a:xfrm>
          <a:prstGeom prst="rect">
            <a:avLst/>
          </a:prstGeom>
        </p:spPr>
      </p:pic>
    </p:spTree>
    <p:extLst>
      <p:ext uri="{BB962C8B-B14F-4D97-AF65-F5344CB8AC3E}">
        <p14:creationId xmlns:p14="http://schemas.microsoft.com/office/powerpoint/2010/main" val="474093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2"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Shape 18">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Rectangle 2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82CAF0-E000-4076-8C2F-5474D795C2A5}"/>
              </a:ext>
            </a:extLst>
          </p:cNvPr>
          <p:cNvSpPr>
            <a:spLocks noGrp="1"/>
          </p:cNvSpPr>
          <p:nvPr>
            <p:ph type="title"/>
          </p:nvPr>
        </p:nvSpPr>
        <p:spPr>
          <a:xfrm>
            <a:off x="2381534" y="1344304"/>
            <a:ext cx="7451678" cy="2843702"/>
          </a:xfrm>
        </p:spPr>
        <p:txBody>
          <a:bodyPr vert="horz" lIns="91440" tIns="45720" rIns="91440" bIns="45720" rtlCol="0" anchor="b">
            <a:normAutofit/>
          </a:bodyPr>
          <a:lstStyle/>
          <a:p>
            <a:pPr algn="ctr"/>
            <a:r>
              <a:rPr lang="en-US" sz="5000" b="1" kern="1200">
                <a:solidFill>
                  <a:schemeClr val="bg1"/>
                </a:solidFill>
                <a:latin typeface="+mj-lt"/>
                <a:ea typeface="+mj-ea"/>
                <a:cs typeface="+mj-cs"/>
              </a:rPr>
              <a:t>We use the chain rule to calculate the derivatives of the weights.</a:t>
            </a:r>
            <a:br>
              <a:rPr lang="en-US" sz="5000" b="1" kern="1200">
                <a:solidFill>
                  <a:schemeClr val="bg1"/>
                </a:solidFill>
                <a:latin typeface="+mj-lt"/>
                <a:ea typeface="+mj-ea"/>
                <a:cs typeface="+mj-cs"/>
              </a:rPr>
            </a:br>
            <a:endParaRPr lang="en-US" sz="5000" b="1" kern="1200">
              <a:solidFill>
                <a:schemeClr val="bg1"/>
              </a:solidFill>
              <a:latin typeface="+mj-lt"/>
              <a:ea typeface="+mj-ea"/>
              <a:cs typeface="+mj-cs"/>
            </a:endParaRPr>
          </a:p>
        </p:txBody>
      </p:sp>
      <p:sp>
        <p:nvSpPr>
          <p:cNvPr id="27" name="Oval 2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 name="Picture 4" descr="Logo&#10;&#10;Description automatically generated">
            <a:extLst>
              <a:ext uri="{FF2B5EF4-FFF2-40B4-BE49-F238E27FC236}">
                <a16:creationId xmlns:a16="http://schemas.microsoft.com/office/drawing/2014/main" id="{D472668C-B2F5-405C-8118-DC539DD00E50}"/>
              </a:ext>
            </a:extLst>
          </p:cNvPr>
          <p:cNvPicPr>
            <a:picLocks noChangeAspect="1"/>
          </p:cNvPicPr>
          <p:nvPr/>
        </p:nvPicPr>
        <p:blipFill>
          <a:blip r:embed="rId2"/>
          <a:stretch>
            <a:fillRect/>
          </a:stretch>
        </p:blipFill>
        <p:spPr>
          <a:xfrm>
            <a:off x="2380891" y="4113362"/>
            <a:ext cx="2743200" cy="2743200"/>
          </a:xfrm>
          <a:prstGeom prst="rect">
            <a:avLst/>
          </a:prstGeom>
        </p:spPr>
      </p:pic>
    </p:spTree>
    <p:extLst>
      <p:ext uri="{BB962C8B-B14F-4D97-AF65-F5344CB8AC3E}">
        <p14:creationId xmlns:p14="http://schemas.microsoft.com/office/powerpoint/2010/main" val="4248828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EEA5D-F7A4-406B-BF14-2C2CD0852DBD}"/>
              </a:ext>
            </a:extLst>
          </p:cNvPr>
          <p:cNvSpPr>
            <a:spLocks noGrp="1"/>
          </p:cNvSpPr>
          <p:nvPr>
            <p:ph type="title"/>
          </p:nvPr>
        </p:nvSpPr>
        <p:spPr>
          <a:xfrm>
            <a:off x="1375960" y="235729"/>
            <a:ext cx="9434051" cy="846241"/>
          </a:xfrm>
        </p:spPr>
        <p:txBody>
          <a:bodyPr>
            <a:normAutofit fontScale="90000"/>
          </a:bodyPr>
          <a:lstStyle/>
          <a:p>
            <a:r>
              <a:rPr lang="en-US" b="1">
                <a:ea typeface="+mj-lt"/>
                <a:cs typeface="+mj-lt"/>
              </a:rPr>
              <a:t>Problems and its solutions in Deep learning</a:t>
            </a:r>
            <a:endParaRPr lang="en-US"/>
          </a:p>
        </p:txBody>
      </p:sp>
      <p:pic>
        <p:nvPicPr>
          <p:cNvPr id="5" name="Picture 5" descr="Graphical user interface, text, application, chat or text message&#10;&#10;Description automatically generated">
            <a:extLst>
              <a:ext uri="{FF2B5EF4-FFF2-40B4-BE49-F238E27FC236}">
                <a16:creationId xmlns:a16="http://schemas.microsoft.com/office/drawing/2014/main" id="{BDB04696-A68E-4107-B6AD-435529F42E3D}"/>
              </a:ext>
            </a:extLst>
          </p:cNvPr>
          <p:cNvPicPr>
            <a:picLocks noChangeAspect="1"/>
          </p:cNvPicPr>
          <p:nvPr/>
        </p:nvPicPr>
        <p:blipFill>
          <a:blip r:embed="rId2"/>
          <a:stretch>
            <a:fillRect/>
          </a:stretch>
        </p:blipFill>
        <p:spPr>
          <a:xfrm>
            <a:off x="221924" y="1243198"/>
            <a:ext cx="11731830" cy="5032554"/>
          </a:xfrm>
          <a:prstGeom prst="rect">
            <a:avLst/>
          </a:prstGeom>
        </p:spPr>
      </p:pic>
    </p:spTree>
    <p:extLst>
      <p:ext uri="{BB962C8B-B14F-4D97-AF65-F5344CB8AC3E}">
        <p14:creationId xmlns:p14="http://schemas.microsoft.com/office/powerpoint/2010/main" val="1430518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imeline&#10;&#10;Description automatically generated">
            <a:extLst>
              <a:ext uri="{FF2B5EF4-FFF2-40B4-BE49-F238E27FC236}">
                <a16:creationId xmlns:a16="http://schemas.microsoft.com/office/drawing/2014/main" id="{B470D458-CE72-4425-BD2F-CF4D2B7B4113}"/>
              </a:ext>
            </a:extLst>
          </p:cNvPr>
          <p:cNvPicPr>
            <a:picLocks noChangeAspect="1"/>
          </p:cNvPicPr>
          <p:nvPr/>
        </p:nvPicPr>
        <p:blipFill>
          <a:blip r:embed="rId2"/>
          <a:stretch>
            <a:fillRect/>
          </a:stretch>
        </p:blipFill>
        <p:spPr>
          <a:xfrm>
            <a:off x="-5751" y="4255"/>
            <a:ext cx="12203497" cy="6849487"/>
          </a:xfrm>
          <a:prstGeom prst="rect">
            <a:avLst/>
          </a:prstGeom>
        </p:spPr>
      </p:pic>
    </p:spTree>
    <p:extLst>
      <p:ext uri="{BB962C8B-B14F-4D97-AF65-F5344CB8AC3E}">
        <p14:creationId xmlns:p14="http://schemas.microsoft.com/office/powerpoint/2010/main" val="543517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Diagram&#10;&#10;Description automatically generated">
            <a:extLst>
              <a:ext uri="{FF2B5EF4-FFF2-40B4-BE49-F238E27FC236}">
                <a16:creationId xmlns:a16="http://schemas.microsoft.com/office/drawing/2014/main" id="{04C4C07D-ABBD-441C-B25D-B759F97EE8DD}"/>
              </a:ext>
            </a:extLst>
          </p:cNvPr>
          <p:cNvPicPr>
            <a:picLocks noChangeAspect="1"/>
          </p:cNvPicPr>
          <p:nvPr/>
        </p:nvPicPr>
        <p:blipFill>
          <a:blip r:embed="rId2"/>
          <a:stretch>
            <a:fillRect/>
          </a:stretch>
        </p:blipFill>
        <p:spPr>
          <a:xfrm>
            <a:off x="-29563" y="3595"/>
            <a:ext cx="12203500" cy="6836430"/>
          </a:xfrm>
          <a:prstGeom prst="rect">
            <a:avLst/>
          </a:prstGeom>
        </p:spPr>
      </p:pic>
    </p:spTree>
    <p:extLst>
      <p:ext uri="{BB962C8B-B14F-4D97-AF65-F5344CB8AC3E}">
        <p14:creationId xmlns:p14="http://schemas.microsoft.com/office/powerpoint/2010/main" val="3402608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55A9FC2D-5B04-4998-9908-AAD3640B75FB}"/>
              </a:ext>
            </a:extLst>
          </p:cNvPr>
          <p:cNvPicPr>
            <a:picLocks noChangeAspect="1"/>
          </p:cNvPicPr>
          <p:nvPr/>
        </p:nvPicPr>
        <p:blipFill>
          <a:blip r:embed="rId2"/>
          <a:stretch>
            <a:fillRect/>
          </a:stretch>
        </p:blipFill>
        <p:spPr>
          <a:xfrm>
            <a:off x="-5751" y="1001"/>
            <a:ext cx="12145989" cy="6855995"/>
          </a:xfrm>
          <a:prstGeom prst="rect">
            <a:avLst/>
          </a:prstGeom>
        </p:spPr>
      </p:pic>
    </p:spTree>
    <p:extLst>
      <p:ext uri="{BB962C8B-B14F-4D97-AF65-F5344CB8AC3E}">
        <p14:creationId xmlns:p14="http://schemas.microsoft.com/office/powerpoint/2010/main" val="18249374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08C40F4-6A24-4867-B726-B552DB0807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550" y="555675"/>
            <a:ext cx="4860256" cy="5696169"/>
            <a:chOff x="1481312" y="743744"/>
            <a:chExt cx="4860256" cy="4589316"/>
          </a:xfrm>
        </p:grpSpPr>
        <p:sp>
          <p:nvSpPr>
            <p:cNvPr id="14" name="Rectangle 13">
              <a:extLst>
                <a:ext uri="{FF2B5EF4-FFF2-40B4-BE49-F238E27FC236}">
                  <a16:creationId xmlns:a16="http://schemas.microsoft.com/office/drawing/2014/main" id="{954BF10E-4559-4F28-91B0-3D0C2C486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Rectangle 14">
              <a:extLst>
                <a:ext uri="{FF2B5EF4-FFF2-40B4-BE49-F238E27FC236}">
                  <a16:creationId xmlns:a16="http://schemas.microsoft.com/office/drawing/2014/main" id="{DB0B5A20-FCFE-4AED-B5A3-91D3DE935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1312" y="743744"/>
              <a:ext cx="4860256" cy="4589316"/>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6CA2F4C-8E9E-4BCD-B6E8-A68A311CA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967" y="460296"/>
            <a:ext cx="4860256" cy="569616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AF633-E717-4814-A8D3-7FC6FF6010F1}"/>
              </a:ext>
            </a:extLst>
          </p:cNvPr>
          <p:cNvSpPr>
            <a:spLocks noGrp="1"/>
          </p:cNvSpPr>
          <p:nvPr>
            <p:ph type="title"/>
          </p:nvPr>
        </p:nvSpPr>
        <p:spPr>
          <a:xfrm>
            <a:off x="677119" y="810623"/>
            <a:ext cx="4429556" cy="3415728"/>
          </a:xfrm>
        </p:spPr>
        <p:txBody>
          <a:bodyPr vert="horz" lIns="91440" tIns="45720" rIns="91440" bIns="45720" rtlCol="0" anchor="b">
            <a:normAutofit/>
          </a:bodyPr>
          <a:lstStyle/>
          <a:p>
            <a:pPr algn="ctr"/>
            <a:r>
              <a:rPr lang="en-US" sz="5400" b="1">
                <a:solidFill>
                  <a:schemeClr val="bg1"/>
                </a:solidFill>
              </a:rPr>
              <a:t>Exploding Gradient Problem</a:t>
            </a:r>
          </a:p>
        </p:txBody>
      </p:sp>
      <p:sp>
        <p:nvSpPr>
          <p:cNvPr id="6" name="Content Placeholder 5">
            <a:extLst>
              <a:ext uri="{FF2B5EF4-FFF2-40B4-BE49-F238E27FC236}">
                <a16:creationId xmlns:a16="http://schemas.microsoft.com/office/drawing/2014/main" id="{AD60229A-D69A-4F96-ADB9-5C13A7094123}"/>
              </a:ext>
            </a:extLst>
          </p:cNvPr>
          <p:cNvSpPr>
            <a:spLocks noGrp="1"/>
          </p:cNvSpPr>
          <p:nvPr>
            <p:ph idx="1"/>
          </p:nvPr>
        </p:nvSpPr>
        <p:spPr>
          <a:xfrm>
            <a:off x="677119" y="4686647"/>
            <a:ext cx="4429556" cy="1149002"/>
          </a:xfrm>
        </p:spPr>
        <p:txBody>
          <a:bodyPr vert="horz" lIns="91440" tIns="45720" rIns="91440" bIns="45720" rtlCol="0">
            <a:normAutofit/>
          </a:bodyPr>
          <a:lstStyle/>
          <a:p>
            <a:pPr marL="0" indent="0" algn="ctr">
              <a:buNone/>
            </a:pPr>
            <a:r>
              <a:rPr lang="en-US" sz="2000" b="1">
                <a:solidFill>
                  <a:schemeClr val="bg1"/>
                </a:solidFill>
              </a:rPr>
              <a:t>Where the change is going to make your loss bigger not smaller.</a:t>
            </a:r>
          </a:p>
        </p:txBody>
      </p:sp>
      <p:pic>
        <p:nvPicPr>
          <p:cNvPr id="5" name="Picture 5" descr="Chart, line chart&#10;&#10;Description automatically generated">
            <a:extLst>
              <a:ext uri="{FF2B5EF4-FFF2-40B4-BE49-F238E27FC236}">
                <a16:creationId xmlns:a16="http://schemas.microsoft.com/office/drawing/2014/main" id="{2EB46254-9F0A-43E5-94D2-FECABF61769C}"/>
              </a:ext>
            </a:extLst>
          </p:cNvPr>
          <p:cNvPicPr>
            <a:picLocks noChangeAspect="1"/>
          </p:cNvPicPr>
          <p:nvPr/>
        </p:nvPicPr>
        <p:blipFill rotWithShape="1">
          <a:blip r:embed="rId2"/>
          <a:srcRect r="2" b="1607"/>
          <a:stretch/>
        </p:blipFill>
        <p:spPr>
          <a:xfrm>
            <a:off x="6359308" y="470930"/>
            <a:ext cx="4833901" cy="5696169"/>
          </a:xfrm>
          <a:prstGeom prst="rect">
            <a:avLst/>
          </a:prstGeom>
          <a:ln w="28575">
            <a:noFill/>
          </a:ln>
        </p:spPr>
      </p:pic>
      <p:sp>
        <p:nvSpPr>
          <p:cNvPr id="19"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96FD6442-EB7D-4992-8D41-0B7FFDCB4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58306" y="2360859"/>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6004781B-698F-46D5-AADD-8AE921171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2610" y="5308473"/>
            <a:ext cx="445835" cy="445835"/>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45070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99050EE-26AF-4253-BD50-F0FCD965A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284" y="575361"/>
            <a:ext cx="5707277" cy="57072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B5DA3-E392-48B2-877E-7D3C85D0EDA2}"/>
              </a:ext>
            </a:extLst>
          </p:cNvPr>
          <p:cNvSpPr>
            <a:spLocks noGrp="1"/>
          </p:cNvSpPr>
          <p:nvPr>
            <p:ph type="title"/>
          </p:nvPr>
        </p:nvSpPr>
        <p:spPr>
          <a:xfrm>
            <a:off x="838200" y="1748452"/>
            <a:ext cx="4974771" cy="3587786"/>
          </a:xfrm>
        </p:spPr>
        <p:txBody>
          <a:bodyPr>
            <a:normAutofit/>
          </a:bodyPr>
          <a:lstStyle/>
          <a:p>
            <a:pPr algn="ctr"/>
            <a:r>
              <a:rPr lang="en-US">
                <a:solidFill>
                  <a:schemeClr val="bg1"/>
                </a:solidFill>
                <a:cs typeface="Calibri Light"/>
              </a:rPr>
              <a:t>Vanishing Gradient  :</a:t>
            </a:r>
            <a:endParaRPr lang="en-US">
              <a:solidFill>
                <a:schemeClr val="bg1"/>
              </a:solidFill>
            </a:endParaRPr>
          </a:p>
        </p:txBody>
      </p:sp>
      <p:grpSp>
        <p:nvGrpSpPr>
          <p:cNvPr id="12"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3117" y="1193254"/>
            <a:ext cx="1291642" cy="429215"/>
            <a:chOff x="2504802" y="1755501"/>
            <a:chExt cx="1598829" cy="531293"/>
          </a:xfrm>
          <a:solidFill>
            <a:schemeClr val="bg1"/>
          </a:solidFill>
        </p:grpSpPr>
        <p:sp>
          <p:nvSpPr>
            <p:cNvPr id="13" name="Freeform: Shape 12">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sp>
        <p:nvSpPr>
          <p:cNvPr id="16" name="Graphic 212">
            <a:extLst>
              <a:ext uri="{FF2B5EF4-FFF2-40B4-BE49-F238E27FC236}">
                <a16:creationId xmlns:a16="http://schemas.microsoft.com/office/drawing/2014/main" id="{D0C78466-EB6E-45A0-99A6-A00789ACD9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E99F76E4-5DFD-4DBE-B042-66FBCD118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7727" y="421588"/>
            <a:ext cx="1291468" cy="129146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Content Placeholder 2">
            <a:extLst>
              <a:ext uri="{FF2B5EF4-FFF2-40B4-BE49-F238E27FC236}">
                <a16:creationId xmlns:a16="http://schemas.microsoft.com/office/drawing/2014/main" id="{0D503069-26BE-4600-A0F1-27AA53E19D62}"/>
              </a:ext>
            </a:extLst>
          </p:cNvPr>
          <p:cNvSpPr>
            <a:spLocks noGrp="1"/>
          </p:cNvSpPr>
          <p:nvPr>
            <p:ph idx="1"/>
          </p:nvPr>
        </p:nvSpPr>
        <p:spPr>
          <a:xfrm>
            <a:off x="6305206" y="3244781"/>
            <a:ext cx="4974771" cy="505620"/>
          </a:xfrm>
        </p:spPr>
        <p:txBody>
          <a:bodyPr vert="horz" lIns="91440" tIns="45720" rIns="91440" bIns="45720" rtlCol="0" anchor="t">
            <a:normAutofit/>
          </a:bodyPr>
          <a:lstStyle/>
          <a:p>
            <a:pPr marL="0" indent="0">
              <a:buNone/>
            </a:pPr>
            <a:r>
              <a:rPr lang="en-US" dirty="0">
                <a:solidFill>
                  <a:schemeClr val="bg1"/>
                </a:solidFill>
                <a:cs typeface="Calibri"/>
              </a:rPr>
              <a:t>Taking very small steps.</a:t>
            </a:r>
          </a:p>
        </p:txBody>
      </p:sp>
    </p:spTree>
    <p:extLst>
      <p:ext uri="{BB962C8B-B14F-4D97-AF65-F5344CB8AC3E}">
        <p14:creationId xmlns:p14="http://schemas.microsoft.com/office/powerpoint/2010/main" val="1695344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2" name="Freeform: Shape 11">
            <a:extLst>
              <a:ext uri="{FF2B5EF4-FFF2-40B4-BE49-F238E27FC236}">
                <a16:creationId xmlns:a16="http://schemas.microsoft.com/office/drawing/2014/main" id="{AFD1189F-9598-4281-8056-2845388D4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4" name="Freeform: Shape 13">
            <a:extLst>
              <a:ext uri="{FF2B5EF4-FFF2-40B4-BE49-F238E27FC236}">
                <a16:creationId xmlns:a16="http://schemas.microsoft.com/office/drawing/2014/main" id="{583E04E1-D74F-4ED6-972C-035F4FEC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E51A97D9-C694-4307-818B-0C5BBF413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87E2F-1A5F-422A-BF4A-9B9994A5D66F}"/>
              </a:ext>
            </a:extLst>
          </p:cNvPr>
          <p:cNvSpPr>
            <a:spLocks noGrp="1"/>
          </p:cNvSpPr>
          <p:nvPr>
            <p:ph type="ctrTitle"/>
          </p:nvPr>
        </p:nvSpPr>
        <p:spPr>
          <a:xfrm>
            <a:off x="2613596" y="1265919"/>
            <a:ext cx="7065452" cy="2720804"/>
          </a:xfrm>
        </p:spPr>
        <p:txBody>
          <a:bodyPr>
            <a:normAutofit/>
          </a:bodyPr>
          <a:lstStyle/>
          <a:p>
            <a:r>
              <a:rPr lang="en-US" sz="5400" b="1">
                <a:solidFill>
                  <a:schemeClr val="bg1"/>
                </a:solidFill>
                <a:cs typeface="Calibri Light"/>
              </a:rPr>
              <a:t>How do we solve them ?</a:t>
            </a:r>
            <a:br>
              <a:rPr lang="en-US" sz="5400" b="1">
                <a:solidFill>
                  <a:schemeClr val="bg1"/>
                </a:solidFill>
                <a:cs typeface="Calibri Light"/>
              </a:rPr>
            </a:br>
            <a:endParaRPr lang="en-US" sz="5400" b="1">
              <a:solidFill>
                <a:schemeClr val="bg1"/>
              </a:solidFill>
              <a:cs typeface="Calibri Light"/>
            </a:endParaRPr>
          </a:p>
        </p:txBody>
      </p:sp>
      <p:sp>
        <p:nvSpPr>
          <p:cNvPr id="3" name="Subtitle 2">
            <a:extLst>
              <a:ext uri="{FF2B5EF4-FFF2-40B4-BE49-F238E27FC236}">
                <a16:creationId xmlns:a16="http://schemas.microsoft.com/office/drawing/2014/main" id="{ADEC6631-8775-4F64-8268-659B60AD0D17}"/>
              </a:ext>
            </a:extLst>
          </p:cNvPr>
          <p:cNvSpPr>
            <a:spLocks noGrp="1"/>
          </p:cNvSpPr>
          <p:nvPr>
            <p:ph type="subTitle" idx="1"/>
          </p:nvPr>
        </p:nvSpPr>
        <p:spPr>
          <a:xfrm>
            <a:off x="2886765" y="3982802"/>
            <a:ext cx="6418471" cy="1017915"/>
          </a:xfrm>
        </p:spPr>
        <p:txBody>
          <a:bodyPr vert="horz" lIns="91440" tIns="45720" rIns="91440" bIns="45720" rtlCol="0" anchor="t">
            <a:noAutofit/>
          </a:bodyPr>
          <a:lstStyle/>
          <a:p>
            <a:r>
              <a:rPr lang="en-US" sz="2800" b="1">
                <a:solidFill>
                  <a:schemeClr val="bg1"/>
                </a:solidFill>
                <a:cs typeface="Calibri"/>
              </a:rPr>
              <a:t>By adding a new parameter called the learning rate which ranges between 0.000001 and 0.1</a:t>
            </a:r>
          </a:p>
        </p:txBody>
      </p:sp>
      <p:sp>
        <p:nvSpPr>
          <p:cNvPr id="24" name="Freeform: Shape 2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6"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Graphic 212">
            <a:extLst>
              <a:ext uri="{FF2B5EF4-FFF2-40B4-BE49-F238E27FC236}">
                <a16:creationId xmlns:a16="http://schemas.microsoft.com/office/drawing/2014/main" id="{5EC6B544-8C84-47A6-885D-A4F09EF5C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0" name="Freeform: Shape 2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2" name="Oval 31">
            <a:extLst>
              <a:ext uri="{FF2B5EF4-FFF2-40B4-BE49-F238E27FC236}">
                <a16:creationId xmlns:a16="http://schemas.microsoft.com/office/drawing/2014/main" id="{32C95C5C-6FBD-47FF-9CA6-066193539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7" name="Freeform: Shape 3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61009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485EA35-BCAB-4EA9-BEA7-14B30749C3B7}"/>
              </a:ext>
            </a:extLst>
          </p:cNvPr>
          <p:cNvPicPr>
            <a:picLocks noChangeAspect="1"/>
          </p:cNvPicPr>
          <p:nvPr/>
        </p:nvPicPr>
        <p:blipFill>
          <a:blip r:embed="rId2"/>
          <a:stretch>
            <a:fillRect/>
          </a:stretch>
        </p:blipFill>
        <p:spPr>
          <a:xfrm>
            <a:off x="-5750" y="-4424"/>
            <a:ext cx="12217876" cy="6866847"/>
          </a:xfrm>
          <a:prstGeom prst="rect">
            <a:avLst/>
          </a:prstGeom>
        </p:spPr>
      </p:pic>
    </p:spTree>
    <p:extLst>
      <p:ext uri="{BB962C8B-B14F-4D97-AF65-F5344CB8AC3E}">
        <p14:creationId xmlns:p14="http://schemas.microsoft.com/office/powerpoint/2010/main" val="1399026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7" descr="Text, letter&#10;&#10;Description automatically generated">
            <a:extLst>
              <a:ext uri="{FF2B5EF4-FFF2-40B4-BE49-F238E27FC236}">
                <a16:creationId xmlns:a16="http://schemas.microsoft.com/office/drawing/2014/main" id="{82A01BC1-F2E3-4B5D-A84E-37D4F0DD4820}"/>
              </a:ext>
            </a:extLst>
          </p:cNvPr>
          <p:cNvPicPr>
            <a:picLocks noChangeAspect="1"/>
          </p:cNvPicPr>
          <p:nvPr/>
        </p:nvPicPr>
        <p:blipFill>
          <a:blip r:embed="rId3"/>
          <a:stretch>
            <a:fillRect/>
          </a:stretch>
        </p:blipFill>
        <p:spPr>
          <a:xfrm>
            <a:off x="229902" y="1899727"/>
            <a:ext cx="11827219" cy="2756622"/>
          </a:xfrm>
          <a:prstGeom prst="rect">
            <a:avLst/>
          </a:prstGeom>
        </p:spPr>
      </p:pic>
    </p:spTree>
    <p:extLst>
      <p:ext uri="{BB962C8B-B14F-4D97-AF65-F5344CB8AC3E}">
        <p14:creationId xmlns:p14="http://schemas.microsoft.com/office/powerpoint/2010/main" val="2312548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6FBA1A27-D876-4918-906F-2A3BEEF9EFB5}"/>
              </a:ext>
            </a:extLst>
          </p:cNvPr>
          <p:cNvPicPr>
            <a:picLocks noChangeAspect="1"/>
          </p:cNvPicPr>
          <p:nvPr/>
        </p:nvPicPr>
        <p:blipFill>
          <a:blip r:embed="rId2"/>
          <a:stretch>
            <a:fillRect/>
          </a:stretch>
        </p:blipFill>
        <p:spPr>
          <a:xfrm>
            <a:off x="-5751" y="806"/>
            <a:ext cx="12261009" cy="6856385"/>
          </a:xfrm>
          <a:prstGeom prst="rect">
            <a:avLst/>
          </a:prstGeom>
        </p:spPr>
      </p:pic>
    </p:spTree>
    <p:extLst>
      <p:ext uri="{BB962C8B-B14F-4D97-AF65-F5344CB8AC3E}">
        <p14:creationId xmlns:p14="http://schemas.microsoft.com/office/powerpoint/2010/main" val="23735161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4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F274D0-E8ED-434C-851D-68A3FDDA938E}"/>
              </a:ext>
            </a:extLst>
          </p:cNvPr>
          <p:cNvSpPr>
            <a:spLocks noGrp="1"/>
          </p:cNvSpPr>
          <p:nvPr>
            <p:ph type="title"/>
          </p:nvPr>
        </p:nvSpPr>
        <p:spPr>
          <a:xfrm>
            <a:off x="-120728" y="2162748"/>
            <a:ext cx="3503290" cy="1625373"/>
          </a:xfrm>
        </p:spPr>
        <p:txBody>
          <a:bodyPr anchor="b">
            <a:normAutofit fontScale="90000"/>
          </a:bodyPr>
          <a:lstStyle/>
          <a:p>
            <a:pPr algn="r"/>
            <a:r>
              <a:rPr lang="en-US" sz="4000" dirty="0">
                <a:solidFill>
                  <a:srgbClr val="FFFFFF"/>
                </a:solidFill>
                <a:cs typeface="Calibri Light"/>
              </a:rPr>
              <a:t>What can go wrong during training? :</a:t>
            </a:r>
          </a:p>
        </p:txBody>
      </p:sp>
      <p:sp>
        <p:nvSpPr>
          <p:cNvPr id="3" name="Content Placeholder 2">
            <a:extLst>
              <a:ext uri="{FF2B5EF4-FFF2-40B4-BE49-F238E27FC236}">
                <a16:creationId xmlns:a16="http://schemas.microsoft.com/office/drawing/2014/main" id="{F41D0054-18DF-4D07-856D-7359941D1232}"/>
              </a:ext>
            </a:extLst>
          </p:cNvPr>
          <p:cNvSpPr>
            <a:spLocks noGrp="1"/>
          </p:cNvSpPr>
          <p:nvPr>
            <p:ph idx="1"/>
          </p:nvPr>
        </p:nvSpPr>
        <p:spPr>
          <a:xfrm>
            <a:off x="4762634" y="542323"/>
            <a:ext cx="6555347" cy="5034080"/>
          </a:xfrm>
        </p:spPr>
        <p:txBody>
          <a:bodyPr vert="horz" lIns="91440" tIns="45720" rIns="91440" bIns="45720" rtlCol="0" anchor="ctr">
            <a:normAutofit/>
          </a:bodyPr>
          <a:lstStyle/>
          <a:p>
            <a:pPr marL="0" indent="0">
              <a:buNone/>
            </a:pPr>
            <a:r>
              <a:rPr lang="en-US" sz="3200" b="1" dirty="0">
                <a:cs typeface="Calibri"/>
              </a:rPr>
              <a:t>1. Choosing the wrong hyperparameters.</a:t>
            </a:r>
          </a:p>
          <a:p>
            <a:pPr marL="0" indent="0">
              <a:buNone/>
            </a:pPr>
            <a:r>
              <a:rPr lang="en-US" sz="3200" b="1" dirty="0">
                <a:cs typeface="Calibri"/>
              </a:rPr>
              <a:t>2. Data can be Unbalanced.</a:t>
            </a:r>
          </a:p>
          <a:p>
            <a:pPr marL="0" indent="0">
              <a:buNone/>
            </a:pPr>
            <a:r>
              <a:rPr lang="en-US" sz="3200" b="1" dirty="0">
                <a:cs typeface="Calibri"/>
              </a:rPr>
              <a:t>3. Not enough data.</a:t>
            </a:r>
          </a:p>
          <a:p>
            <a:pPr marL="0" indent="0">
              <a:buNone/>
            </a:pPr>
            <a:r>
              <a:rPr lang="en-US" sz="3200" b="1" dirty="0">
                <a:cs typeface="Calibri"/>
              </a:rPr>
              <a:t>4. Overfitting – Underfitting – The right fit.</a:t>
            </a:r>
          </a:p>
        </p:txBody>
      </p:sp>
      <p:pic>
        <p:nvPicPr>
          <p:cNvPr id="4" name="Picture 4" descr="Logo&#10;&#10;Description automatically generated">
            <a:extLst>
              <a:ext uri="{FF2B5EF4-FFF2-40B4-BE49-F238E27FC236}">
                <a16:creationId xmlns:a16="http://schemas.microsoft.com/office/drawing/2014/main" id="{5E412C97-9678-4A7A-90EE-D513FBFFDEA5}"/>
              </a:ext>
            </a:extLst>
          </p:cNvPr>
          <p:cNvPicPr>
            <a:picLocks noChangeAspect="1"/>
          </p:cNvPicPr>
          <p:nvPr/>
        </p:nvPicPr>
        <p:blipFill>
          <a:blip r:embed="rId2"/>
          <a:stretch>
            <a:fillRect/>
          </a:stretch>
        </p:blipFill>
        <p:spPr>
          <a:xfrm>
            <a:off x="8626" y="-1033732"/>
            <a:ext cx="2743200" cy="2743200"/>
          </a:xfrm>
          <a:prstGeom prst="rect">
            <a:avLst/>
          </a:prstGeom>
        </p:spPr>
      </p:pic>
      <p:pic>
        <p:nvPicPr>
          <p:cNvPr id="5" name="Picture 5" descr="A picture containing drawing&#10;&#10;Description automatically generated">
            <a:extLst>
              <a:ext uri="{FF2B5EF4-FFF2-40B4-BE49-F238E27FC236}">
                <a16:creationId xmlns:a16="http://schemas.microsoft.com/office/drawing/2014/main" id="{6684856F-3C7D-4D8C-B498-FD7D440166BD}"/>
              </a:ext>
            </a:extLst>
          </p:cNvPr>
          <p:cNvPicPr>
            <a:picLocks noChangeAspect="1"/>
          </p:cNvPicPr>
          <p:nvPr/>
        </p:nvPicPr>
        <p:blipFill>
          <a:blip r:embed="rId3"/>
          <a:stretch>
            <a:fillRect/>
          </a:stretch>
        </p:blipFill>
        <p:spPr>
          <a:xfrm>
            <a:off x="310551" y="5840495"/>
            <a:ext cx="2743200" cy="209085"/>
          </a:xfrm>
          <a:prstGeom prst="rect">
            <a:avLst/>
          </a:prstGeom>
        </p:spPr>
      </p:pic>
    </p:spTree>
    <p:extLst>
      <p:ext uri="{BB962C8B-B14F-4D97-AF65-F5344CB8AC3E}">
        <p14:creationId xmlns:p14="http://schemas.microsoft.com/office/powerpoint/2010/main" val="1436207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CC21F796-1347-4CD4-8559-EFCA66E4A260}"/>
              </a:ext>
            </a:extLst>
          </p:cNvPr>
          <p:cNvPicPr>
            <a:picLocks noChangeAspect="1"/>
          </p:cNvPicPr>
          <p:nvPr/>
        </p:nvPicPr>
        <p:blipFill>
          <a:blip r:embed="rId2"/>
          <a:stretch>
            <a:fillRect/>
          </a:stretch>
        </p:blipFill>
        <p:spPr>
          <a:xfrm>
            <a:off x="6156" y="3849"/>
            <a:ext cx="12188222" cy="6849686"/>
          </a:xfrm>
          <a:prstGeom prst="rect">
            <a:avLst/>
          </a:prstGeom>
        </p:spPr>
      </p:pic>
    </p:spTree>
    <p:extLst>
      <p:ext uri="{BB962C8B-B14F-4D97-AF65-F5344CB8AC3E}">
        <p14:creationId xmlns:p14="http://schemas.microsoft.com/office/powerpoint/2010/main" val="2957180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CBBA17-4D40-481F-8EBB-DEC278EC74F5}"/>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Solutions :</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62BADCC2-C597-4546-809B-ED878130963A}"/>
              </a:ext>
            </a:extLst>
          </p:cNvPr>
          <p:cNvGraphicFramePr>
            <a:graphicFrameLocks noGrp="1"/>
          </p:cNvGraphicFramePr>
          <p:nvPr>
            <p:ph idx="1"/>
            <p:extLst>
              <p:ext uri="{D42A27DB-BD31-4B8C-83A1-F6EECF244321}">
                <p14:modId xmlns:p14="http://schemas.microsoft.com/office/powerpoint/2010/main" val="3738929943"/>
              </p:ext>
            </p:extLst>
          </p:nvPr>
        </p:nvGraphicFramePr>
        <p:xfrm>
          <a:off x="629679" y="2443451"/>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 name="Picture 18" descr="A picture containing drawing&#10;&#10;Description automatically generated">
            <a:extLst>
              <a:ext uri="{FF2B5EF4-FFF2-40B4-BE49-F238E27FC236}">
                <a16:creationId xmlns:a16="http://schemas.microsoft.com/office/drawing/2014/main" id="{0AF4CE25-7765-428C-83BE-01370C9CB36B}"/>
              </a:ext>
            </a:extLst>
          </p:cNvPr>
          <p:cNvPicPr>
            <a:picLocks noChangeAspect="1"/>
          </p:cNvPicPr>
          <p:nvPr/>
        </p:nvPicPr>
        <p:blipFill>
          <a:blip r:embed="rId7"/>
          <a:stretch>
            <a:fillRect/>
          </a:stretch>
        </p:blipFill>
        <p:spPr>
          <a:xfrm>
            <a:off x="8994475" y="477740"/>
            <a:ext cx="2743200" cy="209085"/>
          </a:xfrm>
          <a:prstGeom prst="rect">
            <a:avLst/>
          </a:prstGeom>
        </p:spPr>
      </p:pic>
      <p:pic>
        <p:nvPicPr>
          <p:cNvPr id="19" name="Picture 20" descr="Logo&#10;&#10;Description automatically generated">
            <a:extLst>
              <a:ext uri="{FF2B5EF4-FFF2-40B4-BE49-F238E27FC236}">
                <a16:creationId xmlns:a16="http://schemas.microsoft.com/office/drawing/2014/main" id="{2FFE1B89-C415-46DE-AC0A-D8C2D65853F7}"/>
              </a:ext>
            </a:extLst>
          </p:cNvPr>
          <p:cNvPicPr>
            <a:picLocks noChangeAspect="1"/>
          </p:cNvPicPr>
          <p:nvPr/>
        </p:nvPicPr>
        <p:blipFill>
          <a:blip r:embed="rId8"/>
          <a:stretch>
            <a:fillRect/>
          </a:stretch>
        </p:blipFill>
        <p:spPr>
          <a:xfrm>
            <a:off x="23004" y="-1033732"/>
            <a:ext cx="2743200" cy="2743200"/>
          </a:xfrm>
          <a:prstGeom prst="rect">
            <a:avLst/>
          </a:prstGeom>
        </p:spPr>
      </p:pic>
    </p:spTree>
    <p:extLst>
      <p:ext uri="{BB962C8B-B14F-4D97-AF65-F5344CB8AC3E}">
        <p14:creationId xmlns:p14="http://schemas.microsoft.com/office/powerpoint/2010/main" val="33802971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Diagram&#10;&#10;Description automatically generated">
            <a:extLst>
              <a:ext uri="{FF2B5EF4-FFF2-40B4-BE49-F238E27FC236}">
                <a16:creationId xmlns:a16="http://schemas.microsoft.com/office/drawing/2014/main" id="{09C08211-EB34-49A4-ABEC-55148EB56E00}"/>
              </a:ext>
            </a:extLst>
          </p:cNvPr>
          <p:cNvPicPr>
            <a:picLocks noChangeAspect="1"/>
          </p:cNvPicPr>
          <p:nvPr/>
        </p:nvPicPr>
        <p:blipFill>
          <a:blip r:embed="rId2"/>
          <a:stretch>
            <a:fillRect/>
          </a:stretch>
        </p:blipFill>
        <p:spPr>
          <a:xfrm>
            <a:off x="457200" y="1178543"/>
            <a:ext cx="11277600" cy="4623817"/>
          </a:xfrm>
          <a:prstGeom prst="rect">
            <a:avLst/>
          </a:prstGeom>
        </p:spPr>
      </p:pic>
      <p:pic>
        <p:nvPicPr>
          <p:cNvPr id="3" name="Picture 3" descr="Logo&#10;&#10;Description automatically generated">
            <a:extLst>
              <a:ext uri="{FF2B5EF4-FFF2-40B4-BE49-F238E27FC236}">
                <a16:creationId xmlns:a16="http://schemas.microsoft.com/office/drawing/2014/main" id="{084586ED-85D3-4F06-8F11-C2658420C0BE}"/>
              </a:ext>
            </a:extLst>
          </p:cNvPr>
          <p:cNvPicPr>
            <a:picLocks noChangeAspect="1"/>
          </p:cNvPicPr>
          <p:nvPr/>
        </p:nvPicPr>
        <p:blipFill>
          <a:blip r:embed="rId3"/>
          <a:stretch>
            <a:fillRect/>
          </a:stretch>
        </p:blipFill>
        <p:spPr>
          <a:xfrm>
            <a:off x="4192438" y="-1033732"/>
            <a:ext cx="2743200" cy="2743200"/>
          </a:xfrm>
          <a:prstGeom prst="rect">
            <a:avLst/>
          </a:prstGeom>
        </p:spPr>
      </p:pic>
      <p:pic>
        <p:nvPicPr>
          <p:cNvPr id="4" name="Picture 4" descr="A picture containing drawing&#10;&#10;Description automatically generated">
            <a:extLst>
              <a:ext uri="{FF2B5EF4-FFF2-40B4-BE49-F238E27FC236}">
                <a16:creationId xmlns:a16="http://schemas.microsoft.com/office/drawing/2014/main" id="{CF92C97D-9856-4CA5-913C-8ED83E5D6B93}"/>
              </a:ext>
            </a:extLst>
          </p:cNvPr>
          <p:cNvPicPr>
            <a:picLocks noChangeAspect="1"/>
          </p:cNvPicPr>
          <p:nvPr/>
        </p:nvPicPr>
        <p:blipFill>
          <a:blip r:embed="rId4"/>
          <a:stretch>
            <a:fillRect/>
          </a:stretch>
        </p:blipFill>
        <p:spPr>
          <a:xfrm>
            <a:off x="4523117" y="6228683"/>
            <a:ext cx="2743200" cy="209085"/>
          </a:xfrm>
          <a:prstGeom prst="rect">
            <a:avLst/>
          </a:prstGeom>
        </p:spPr>
      </p:pic>
    </p:spTree>
    <p:extLst>
      <p:ext uri="{BB962C8B-B14F-4D97-AF65-F5344CB8AC3E}">
        <p14:creationId xmlns:p14="http://schemas.microsoft.com/office/powerpoint/2010/main" val="396562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8EB0-7B5E-43E9-9A65-292C393D7FD6}"/>
              </a:ext>
            </a:extLst>
          </p:cNvPr>
          <p:cNvSpPr>
            <a:spLocks noGrp="1"/>
          </p:cNvSpPr>
          <p:nvPr>
            <p:ph type="title"/>
          </p:nvPr>
        </p:nvSpPr>
        <p:spPr>
          <a:xfrm>
            <a:off x="1136428" y="627564"/>
            <a:ext cx="7474172" cy="1325563"/>
          </a:xfrm>
        </p:spPr>
        <p:txBody>
          <a:bodyPr>
            <a:normAutofit/>
          </a:bodyPr>
          <a:lstStyle/>
          <a:p>
            <a:r>
              <a:rPr lang="en-US" b="1" dirty="0">
                <a:cs typeface="Calibri Light"/>
              </a:rPr>
              <a:t>Overfitting "complex models"</a:t>
            </a:r>
            <a:endParaRPr lang="en-US" b="1">
              <a:cs typeface="Calibri Light"/>
            </a:endParaRPr>
          </a:p>
        </p:txBody>
      </p:sp>
      <p:sp>
        <p:nvSpPr>
          <p:cNvPr id="3" name="Content Placeholder 2">
            <a:extLst>
              <a:ext uri="{FF2B5EF4-FFF2-40B4-BE49-F238E27FC236}">
                <a16:creationId xmlns:a16="http://schemas.microsoft.com/office/drawing/2014/main" id="{A23A3DAF-6774-44BA-AC33-5A5FC829DE85}"/>
              </a:ext>
            </a:extLst>
          </p:cNvPr>
          <p:cNvSpPr>
            <a:spLocks noGrp="1"/>
          </p:cNvSpPr>
          <p:nvPr>
            <p:ph idx="1"/>
          </p:nvPr>
        </p:nvSpPr>
        <p:spPr>
          <a:xfrm>
            <a:off x="1136429" y="2278173"/>
            <a:ext cx="6467867" cy="3450613"/>
          </a:xfrm>
        </p:spPr>
        <p:txBody>
          <a:bodyPr vert="horz" lIns="91440" tIns="45720" rIns="91440" bIns="45720" rtlCol="0" anchor="ctr">
            <a:normAutofit/>
          </a:bodyPr>
          <a:lstStyle/>
          <a:p>
            <a:r>
              <a:rPr lang="en-US" b="1">
                <a:cs typeface="Calibri"/>
              </a:rPr>
              <a:t>Overfitting is when the model is doing great on the train test and doing poorly on the validation set , that's why you should always test your model on a data that it had never seen before</a:t>
            </a:r>
            <a:endParaRPr lang="en-US" sz="2400" b="1">
              <a:cs typeface="Calibri" panose="020F0502020204030204"/>
            </a:endParaRPr>
          </a:p>
        </p:txBody>
      </p:sp>
      <p:sp>
        <p:nvSpPr>
          <p:cNvPr id="5"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rain">
            <a:extLst>
              <a:ext uri="{FF2B5EF4-FFF2-40B4-BE49-F238E27FC236}">
                <a16:creationId xmlns:a16="http://schemas.microsoft.com/office/drawing/2014/main" id="{DFBEB83E-38C1-4695-82EB-FA29CE6A34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78261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406C-8772-4437-8EBE-F17CA5BBE205}"/>
              </a:ext>
            </a:extLst>
          </p:cNvPr>
          <p:cNvSpPr>
            <a:spLocks noGrp="1"/>
          </p:cNvSpPr>
          <p:nvPr>
            <p:ph type="title"/>
          </p:nvPr>
        </p:nvSpPr>
        <p:spPr>
          <a:xfrm>
            <a:off x="1136428" y="627564"/>
            <a:ext cx="7474172" cy="1325563"/>
          </a:xfrm>
        </p:spPr>
        <p:txBody>
          <a:bodyPr vert="horz" lIns="91440" tIns="45720" rIns="91440" bIns="45720" rtlCol="0">
            <a:normAutofit/>
          </a:bodyPr>
          <a:lstStyle/>
          <a:p>
            <a:r>
              <a:rPr lang="en-US" b="1" kern="1200">
                <a:latin typeface="+mj-lt"/>
                <a:ea typeface="+mj-ea"/>
                <a:cs typeface="+mj-cs"/>
              </a:rPr>
              <a:t>Underfitting</a:t>
            </a:r>
            <a:r>
              <a:rPr lang="en-US" b="1"/>
              <a:t> </a:t>
            </a:r>
            <a:endParaRPr lang="en-US" kern="1200">
              <a:latin typeface="+mj-lt"/>
              <a:ea typeface="+mj-ea"/>
              <a:cs typeface="+mj-cs"/>
            </a:endParaRPr>
          </a:p>
        </p:txBody>
      </p:sp>
      <p:sp>
        <p:nvSpPr>
          <p:cNvPr id="3" name="Content Placeholder 2">
            <a:extLst>
              <a:ext uri="{FF2B5EF4-FFF2-40B4-BE49-F238E27FC236}">
                <a16:creationId xmlns:a16="http://schemas.microsoft.com/office/drawing/2014/main" id="{8F041AE7-FF3E-4A35-AF36-F87985266ABF}"/>
              </a:ext>
            </a:extLst>
          </p:cNvPr>
          <p:cNvSpPr>
            <a:spLocks noGrp="1"/>
          </p:cNvSpPr>
          <p:nvPr>
            <p:ph idx="1"/>
          </p:nvPr>
        </p:nvSpPr>
        <p:spPr>
          <a:xfrm>
            <a:off x="676129" y="2549545"/>
            <a:ext cx="7420366" cy="1890895"/>
          </a:xfrm>
        </p:spPr>
        <p:txBody>
          <a:bodyPr vert="horz" lIns="91440" tIns="45720" rIns="91440" bIns="45720" rtlCol="0" anchor="ctr">
            <a:normAutofit/>
          </a:bodyPr>
          <a:lstStyle/>
          <a:p>
            <a:pPr marL="0" indent="0">
              <a:buNone/>
            </a:pPr>
            <a:r>
              <a:rPr lang="en-US" sz="3600" b="1" kern="1200" dirty="0">
                <a:latin typeface="+mn-lt"/>
                <a:ea typeface="+mn-ea"/>
                <a:cs typeface="+mn-cs"/>
              </a:rPr>
              <a:t>Is when your model does poorly on the training set and the validation set</a:t>
            </a:r>
            <a:r>
              <a:rPr lang="en-US" sz="3600" b="1" dirty="0"/>
              <a:t>.</a:t>
            </a:r>
            <a:endParaRPr lang="en-US" sz="3600" b="1" kern="1200" dirty="0">
              <a:latin typeface="+mn-lt"/>
              <a:ea typeface="+mn-ea"/>
              <a:cs typeface="+mn-cs"/>
            </a:endParaRPr>
          </a:p>
        </p:txBody>
      </p:sp>
      <p:sp>
        <p:nvSpPr>
          <p:cNvPr id="43" name="Rectangle 42">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Graphic 39" descr="Presentation with Checklist">
            <a:extLst>
              <a:ext uri="{FF2B5EF4-FFF2-40B4-BE49-F238E27FC236}">
                <a16:creationId xmlns:a16="http://schemas.microsoft.com/office/drawing/2014/main" id="{5724811D-8468-4CB6-8D82-C652479EEB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914255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28B2-D9F1-4449-8AAD-CAD8BF1D9E12}"/>
              </a:ext>
            </a:extLst>
          </p:cNvPr>
          <p:cNvSpPr>
            <a:spLocks noGrp="1"/>
          </p:cNvSpPr>
          <p:nvPr>
            <p:ph type="title"/>
          </p:nvPr>
        </p:nvSpPr>
        <p:spPr>
          <a:xfrm>
            <a:off x="4965430" y="629268"/>
            <a:ext cx="6586491" cy="1286160"/>
          </a:xfrm>
        </p:spPr>
        <p:txBody>
          <a:bodyPr anchor="b">
            <a:normAutofit/>
          </a:bodyPr>
          <a:lstStyle/>
          <a:p>
            <a:r>
              <a:rPr lang="en-US">
                <a:cs typeface="Calibri Light"/>
              </a:rPr>
              <a:t>Regularization :</a:t>
            </a:r>
            <a:endParaRPr lang="en-US"/>
          </a:p>
        </p:txBody>
      </p:sp>
      <p:sp>
        <p:nvSpPr>
          <p:cNvPr id="3" name="Content Placeholder 2">
            <a:extLst>
              <a:ext uri="{FF2B5EF4-FFF2-40B4-BE49-F238E27FC236}">
                <a16:creationId xmlns:a16="http://schemas.microsoft.com/office/drawing/2014/main" id="{A9B6DAFB-3D7F-4B1D-A45F-63B720300A67}"/>
              </a:ext>
            </a:extLst>
          </p:cNvPr>
          <p:cNvSpPr>
            <a:spLocks noGrp="1"/>
          </p:cNvSpPr>
          <p:nvPr>
            <p:ph idx="1"/>
          </p:nvPr>
        </p:nvSpPr>
        <p:spPr>
          <a:xfrm>
            <a:off x="4965431" y="2438400"/>
            <a:ext cx="6313320" cy="3047233"/>
          </a:xfrm>
        </p:spPr>
        <p:txBody>
          <a:bodyPr vert="horz" lIns="91440" tIns="45720" rIns="91440" bIns="45720" rtlCol="0" anchor="t">
            <a:normAutofit/>
          </a:bodyPr>
          <a:lstStyle/>
          <a:p>
            <a:r>
              <a:rPr lang="en-US" b="1">
                <a:ea typeface="+mn-lt"/>
                <a:cs typeface="+mn-lt"/>
              </a:rPr>
              <a:t>Regularization is a technique which makes slight modifications to the learning algorithm such that the model generalizes better. This in turn improves the model’s performance on the unseen data as well.</a:t>
            </a:r>
            <a:endParaRPr lang="en-US" sz="2000" b="1">
              <a:cs typeface="Calibri" panose="020F0502020204030204"/>
            </a:endParaRPr>
          </a:p>
          <a:p>
            <a:endParaRPr lang="en-US" sz="2000"/>
          </a:p>
        </p:txBody>
      </p:sp>
      <p:pic>
        <p:nvPicPr>
          <p:cNvPr id="41" name="Picture 40">
            <a:extLst>
              <a:ext uri="{FF2B5EF4-FFF2-40B4-BE49-F238E27FC236}">
                <a16:creationId xmlns:a16="http://schemas.microsoft.com/office/drawing/2014/main" id="{DC1ED396-FDEA-4A54-8954-C088EFA3FF70}"/>
              </a:ext>
            </a:extLst>
          </p:cNvPr>
          <p:cNvPicPr>
            <a:picLocks noChangeAspect="1"/>
          </p:cNvPicPr>
          <p:nvPr/>
        </p:nvPicPr>
        <p:blipFill rotWithShape="1">
          <a:blip r:embed="rId2"/>
          <a:srcRect l="50370" r="8045" b="3"/>
          <a:stretch/>
        </p:blipFill>
        <p:spPr>
          <a:xfrm>
            <a:off x="20" y="10"/>
            <a:ext cx="4635571" cy="6857990"/>
          </a:xfrm>
          <a:prstGeom prst="rect">
            <a:avLst/>
          </a:prstGeom>
          <a:effectLst/>
        </p:spPr>
      </p:pic>
      <p:cxnSp>
        <p:nvCxnSpPr>
          <p:cNvPr id="45" name="Straight Connector 4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5F0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6944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2CE9D1-4F2C-493B-AFC1-86694392E29A}"/>
              </a:ext>
            </a:extLst>
          </p:cNvPr>
          <p:cNvSpPr>
            <a:spLocks noGrp="1"/>
          </p:cNvSpPr>
          <p:nvPr>
            <p:ph type="title"/>
          </p:nvPr>
        </p:nvSpPr>
        <p:spPr>
          <a:xfrm>
            <a:off x="841248" y="548640"/>
            <a:ext cx="3600860" cy="5431536"/>
          </a:xfrm>
        </p:spPr>
        <p:txBody>
          <a:bodyPr>
            <a:normAutofit/>
          </a:bodyPr>
          <a:lstStyle/>
          <a:p>
            <a:r>
              <a:rPr lang="en-US" sz="4600" b="1">
                <a:cs typeface="Calibri Light"/>
              </a:rPr>
              <a:t>Regularization Techniques :</a:t>
            </a:r>
            <a:endParaRPr lang="en-US" sz="4600" b="1"/>
          </a:p>
        </p:txBody>
      </p:sp>
      <p:sp>
        <p:nvSpPr>
          <p:cNvPr id="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7C66B4-4938-4E68-8A2A-F78E43A3DB0A}"/>
              </a:ext>
            </a:extLst>
          </p:cNvPr>
          <p:cNvSpPr>
            <a:spLocks noGrp="1"/>
          </p:cNvSpPr>
          <p:nvPr>
            <p:ph idx="1"/>
          </p:nvPr>
        </p:nvSpPr>
        <p:spPr>
          <a:xfrm>
            <a:off x="5126418" y="516372"/>
            <a:ext cx="6224335" cy="5455348"/>
          </a:xfrm>
        </p:spPr>
        <p:txBody>
          <a:bodyPr vert="horz" lIns="91440" tIns="45720" rIns="91440" bIns="45720" rtlCol="0" anchor="ctr">
            <a:normAutofit/>
          </a:bodyPr>
          <a:lstStyle/>
          <a:p>
            <a:r>
              <a:rPr lang="en-US" sz="3200" b="1" err="1"/>
              <a:t>DropOut</a:t>
            </a:r>
            <a:endParaRPr lang="en-US" sz="3200" b="1">
              <a:cs typeface="Calibri"/>
            </a:endParaRPr>
          </a:p>
          <a:p>
            <a:r>
              <a:rPr lang="en-US" sz="3200" b="1" dirty="0"/>
              <a:t>Data Augmentation</a:t>
            </a:r>
            <a:endParaRPr lang="en-US" sz="3200" b="1" dirty="0">
              <a:cs typeface="Calibri" panose="020F0502020204030204"/>
            </a:endParaRPr>
          </a:p>
          <a:p>
            <a:r>
              <a:rPr lang="en-US" sz="3200" b="1" dirty="0"/>
              <a:t>Early Stopping</a:t>
            </a:r>
            <a:endParaRPr lang="en-US" sz="3200" b="1" dirty="0">
              <a:cs typeface="Calibri" panose="020F0502020204030204"/>
            </a:endParaRPr>
          </a:p>
          <a:p>
            <a:pPr marL="0" indent="0">
              <a:buNone/>
            </a:pPr>
            <a:br>
              <a:rPr lang="en-US" sz="2200" dirty="0"/>
            </a:br>
            <a:endParaRPr lang="en-US" sz="2200">
              <a:cs typeface="Calibri"/>
            </a:endParaRPr>
          </a:p>
        </p:txBody>
      </p:sp>
    </p:spTree>
    <p:extLst>
      <p:ext uri="{BB962C8B-B14F-4D97-AF65-F5344CB8AC3E}">
        <p14:creationId xmlns:p14="http://schemas.microsoft.com/office/powerpoint/2010/main" val="1841040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7" name="Freeform: Shape 16">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0"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5" name="Freeform: Shape 24">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D0F2B922-80BF-48A4-B772-1A7F89A09616}"/>
              </a:ext>
            </a:extLst>
          </p:cNvPr>
          <p:cNvSpPr>
            <a:spLocks noGrp="1"/>
          </p:cNvSpPr>
          <p:nvPr>
            <p:ph type="title"/>
          </p:nvPr>
        </p:nvSpPr>
        <p:spPr>
          <a:xfrm>
            <a:off x="838200" y="1391619"/>
            <a:ext cx="4905401" cy="4042196"/>
          </a:xfrm>
        </p:spPr>
        <p:txBody>
          <a:bodyPr>
            <a:normAutofit/>
          </a:bodyPr>
          <a:lstStyle/>
          <a:p>
            <a:pPr algn="ctr"/>
            <a:r>
              <a:rPr lang="en-US">
                <a:solidFill>
                  <a:schemeClr val="bg1"/>
                </a:solidFill>
                <a:cs typeface="Calibri Light"/>
              </a:rPr>
              <a:t>Data Augmentation :</a:t>
            </a:r>
            <a:endParaRPr lang="en-US">
              <a:solidFill>
                <a:schemeClr val="bg1"/>
              </a:solidFill>
            </a:endParaRPr>
          </a:p>
        </p:txBody>
      </p:sp>
      <p:sp>
        <p:nvSpPr>
          <p:cNvPr id="3" name="Content Placeholder 2">
            <a:extLst>
              <a:ext uri="{FF2B5EF4-FFF2-40B4-BE49-F238E27FC236}">
                <a16:creationId xmlns:a16="http://schemas.microsoft.com/office/drawing/2014/main" id="{CE8C2A4C-C799-4B3D-801D-70D4E41C63A1}"/>
              </a:ext>
            </a:extLst>
          </p:cNvPr>
          <p:cNvSpPr>
            <a:spLocks noGrp="1"/>
          </p:cNvSpPr>
          <p:nvPr>
            <p:ph idx="1"/>
          </p:nvPr>
        </p:nvSpPr>
        <p:spPr>
          <a:xfrm>
            <a:off x="6477270" y="1130846"/>
            <a:ext cx="4974771" cy="4351338"/>
          </a:xfrm>
        </p:spPr>
        <p:txBody>
          <a:bodyPr vert="horz" lIns="91440" tIns="45720" rIns="91440" bIns="45720" rtlCol="0">
            <a:normAutofit/>
          </a:bodyPr>
          <a:lstStyle/>
          <a:p>
            <a:r>
              <a:rPr lang="en-US" sz="2400">
                <a:solidFill>
                  <a:schemeClr val="bg1"/>
                </a:solidFill>
                <a:cs typeface="Calibri"/>
              </a:rPr>
              <a:t>It's a process when you do operations on your data to make the model generalize and to increase Your data</a:t>
            </a:r>
          </a:p>
          <a:p>
            <a:r>
              <a:rPr lang="en-US" sz="2400">
                <a:solidFill>
                  <a:schemeClr val="bg1"/>
                </a:solidFill>
                <a:ea typeface="+mn-lt"/>
                <a:cs typeface="+mn-lt"/>
              </a:rPr>
              <a:t>Horizontal and Vertical Shift Augmentation</a:t>
            </a:r>
            <a:endParaRPr lang="en-US" sz="2400">
              <a:solidFill>
                <a:schemeClr val="bg1"/>
              </a:solidFill>
              <a:cs typeface="Calibri" panose="020F0502020204030204"/>
            </a:endParaRPr>
          </a:p>
          <a:p>
            <a:r>
              <a:rPr lang="en-US" sz="2400">
                <a:solidFill>
                  <a:schemeClr val="bg1"/>
                </a:solidFill>
                <a:ea typeface="+mn-lt"/>
                <a:cs typeface="+mn-lt"/>
              </a:rPr>
              <a:t>Horizontal and Vertical Flip Augmentation</a:t>
            </a:r>
            <a:endParaRPr lang="en-US" sz="2400">
              <a:solidFill>
                <a:schemeClr val="bg1"/>
              </a:solidFill>
            </a:endParaRPr>
          </a:p>
          <a:p>
            <a:r>
              <a:rPr lang="en-US" sz="2400">
                <a:solidFill>
                  <a:schemeClr val="bg1"/>
                </a:solidFill>
                <a:ea typeface="+mn-lt"/>
                <a:cs typeface="+mn-lt"/>
              </a:rPr>
              <a:t>Random Rotation Augmentation</a:t>
            </a:r>
            <a:endParaRPr lang="en-US" sz="2400">
              <a:solidFill>
                <a:schemeClr val="bg1"/>
              </a:solidFill>
            </a:endParaRPr>
          </a:p>
          <a:p>
            <a:r>
              <a:rPr lang="en-US" sz="2400">
                <a:solidFill>
                  <a:schemeClr val="bg1"/>
                </a:solidFill>
                <a:ea typeface="+mn-lt"/>
                <a:cs typeface="+mn-lt"/>
              </a:rPr>
              <a:t>Random Brightness Augmentation</a:t>
            </a:r>
            <a:endParaRPr lang="en-US" sz="2400">
              <a:solidFill>
                <a:schemeClr val="bg1"/>
              </a:solidFill>
            </a:endParaRPr>
          </a:p>
          <a:p>
            <a:r>
              <a:rPr lang="en-US" sz="2400">
                <a:solidFill>
                  <a:schemeClr val="bg1"/>
                </a:solidFill>
                <a:ea typeface="+mn-lt"/>
                <a:cs typeface="+mn-lt"/>
              </a:rPr>
              <a:t>Random Zoom Augmentation</a:t>
            </a:r>
            <a:endParaRPr lang="en-US" sz="2400">
              <a:solidFill>
                <a:schemeClr val="bg1"/>
              </a:solidFill>
            </a:endParaRPr>
          </a:p>
          <a:p>
            <a:endParaRPr lang="en-US" sz="2400">
              <a:solidFill>
                <a:schemeClr val="bg1"/>
              </a:solidFill>
              <a:cs typeface="Calibri"/>
            </a:endParaRPr>
          </a:p>
        </p:txBody>
      </p:sp>
      <p:pic>
        <p:nvPicPr>
          <p:cNvPr id="4" name="Picture 4" descr="Logo&#10;&#10;Description automatically generated">
            <a:extLst>
              <a:ext uri="{FF2B5EF4-FFF2-40B4-BE49-F238E27FC236}">
                <a16:creationId xmlns:a16="http://schemas.microsoft.com/office/drawing/2014/main" id="{848C4C49-9151-4B66-87DC-E7757D59AF23}"/>
              </a:ext>
            </a:extLst>
          </p:cNvPr>
          <p:cNvPicPr>
            <a:picLocks noChangeAspect="1"/>
          </p:cNvPicPr>
          <p:nvPr/>
        </p:nvPicPr>
        <p:blipFill>
          <a:blip r:embed="rId2"/>
          <a:stretch>
            <a:fillRect/>
          </a:stretch>
        </p:blipFill>
        <p:spPr>
          <a:xfrm>
            <a:off x="425570" y="-947468"/>
            <a:ext cx="2743200" cy="2743200"/>
          </a:xfrm>
          <a:prstGeom prst="rect">
            <a:avLst/>
          </a:prstGeom>
        </p:spPr>
      </p:pic>
      <p:pic>
        <p:nvPicPr>
          <p:cNvPr id="5" name="Picture 5" descr="A picture containing drawing&#10;&#10;Description automatically generated">
            <a:extLst>
              <a:ext uri="{FF2B5EF4-FFF2-40B4-BE49-F238E27FC236}">
                <a16:creationId xmlns:a16="http://schemas.microsoft.com/office/drawing/2014/main" id="{E0D38D75-5295-4B7C-82CC-D82A8B3045C1}"/>
              </a:ext>
            </a:extLst>
          </p:cNvPr>
          <p:cNvPicPr>
            <a:picLocks noChangeAspect="1"/>
          </p:cNvPicPr>
          <p:nvPr/>
        </p:nvPicPr>
        <p:blipFill>
          <a:blip r:embed="rId3"/>
          <a:stretch>
            <a:fillRect/>
          </a:stretch>
        </p:blipFill>
        <p:spPr>
          <a:xfrm>
            <a:off x="684362" y="6056155"/>
            <a:ext cx="2743200" cy="209085"/>
          </a:xfrm>
          <a:prstGeom prst="rect">
            <a:avLst/>
          </a:prstGeom>
        </p:spPr>
      </p:pic>
    </p:spTree>
    <p:extLst>
      <p:ext uri="{BB962C8B-B14F-4D97-AF65-F5344CB8AC3E}">
        <p14:creationId xmlns:p14="http://schemas.microsoft.com/office/powerpoint/2010/main" val="2990459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856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A58BC3ED-4C34-42E7-900A-DDFDA00F89F0}"/>
              </a:ext>
            </a:extLst>
          </p:cNvPr>
          <p:cNvPicPr>
            <a:picLocks noChangeAspect="1"/>
          </p:cNvPicPr>
          <p:nvPr/>
        </p:nvPicPr>
        <p:blipFill>
          <a:blip r:embed="rId2"/>
          <a:stretch>
            <a:fillRect/>
          </a:stretch>
        </p:blipFill>
        <p:spPr>
          <a:xfrm>
            <a:off x="1707392" y="568250"/>
            <a:ext cx="8492012" cy="5743595"/>
          </a:xfrm>
          <a:prstGeom prst="rect">
            <a:avLst/>
          </a:prstGeom>
        </p:spPr>
      </p:pic>
    </p:spTree>
    <p:extLst>
      <p:ext uri="{BB962C8B-B14F-4D97-AF65-F5344CB8AC3E}">
        <p14:creationId xmlns:p14="http://schemas.microsoft.com/office/powerpoint/2010/main" val="978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1">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809" y="1187311"/>
            <a:ext cx="5089552" cy="4483379"/>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3">
            <a:extLst>
              <a:ext uri="{FF2B5EF4-FFF2-40B4-BE49-F238E27FC236}">
                <a16:creationId xmlns:a16="http://schemas.microsoft.com/office/drawing/2014/main" id="{F6814848-248A-47DD-88E0-95099D951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301" y="1178924"/>
            <a:ext cx="5089552" cy="448337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718BDA89-0D2C-4C4E-99F6-D7A220FE4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787" y="1130846"/>
            <a:ext cx="5039475" cy="4439266"/>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aphic 38">
            <a:extLst>
              <a:ext uri="{FF2B5EF4-FFF2-40B4-BE49-F238E27FC236}">
                <a16:creationId xmlns:a16="http://schemas.microsoft.com/office/drawing/2014/main" id="{6B67BE95-96EF-433C-9F29-B0732AA6B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040" y="1424181"/>
            <a:ext cx="1355538" cy="503582"/>
            <a:chOff x="2267504" y="2540250"/>
            <a:chExt cx="1990951" cy="739640"/>
          </a:xfrm>
          <a:solidFill>
            <a:schemeClr val="bg1"/>
          </a:solidFill>
        </p:grpSpPr>
        <p:sp>
          <p:nvSpPr>
            <p:cNvPr id="19" name="Freeform: Shape 18">
              <a:extLst>
                <a:ext uri="{FF2B5EF4-FFF2-40B4-BE49-F238E27FC236}">
                  <a16:creationId xmlns:a16="http://schemas.microsoft.com/office/drawing/2014/main" id="{AD324976-1596-4B76-A61C-5626816B24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44DEF24-FB22-48A2-8257-B97AD7E1A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2" name="Graphic 212">
            <a:extLst>
              <a:ext uri="{FF2B5EF4-FFF2-40B4-BE49-F238E27FC236}">
                <a16:creationId xmlns:a16="http://schemas.microsoft.com/office/drawing/2014/main" id="{7CE98B01-ED41-482F-AFA1-19C7FA7C0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B9CABDD0-8DF6-4974-A224-9A2A81778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502" y="629793"/>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6" name="Graphic 4">
            <a:extLst>
              <a:ext uri="{FF2B5EF4-FFF2-40B4-BE49-F238E27FC236}">
                <a16:creationId xmlns:a16="http://schemas.microsoft.com/office/drawing/2014/main" id="{D6E8B984-55B9-4A62-A043-997D00F0A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32680" y="5188771"/>
            <a:ext cx="1076787" cy="1076789"/>
            <a:chOff x="5829300" y="3162300"/>
            <a:chExt cx="532256" cy="532257"/>
          </a:xfrm>
          <a:solidFill>
            <a:schemeClr val="bg1"/>
          </a:solidFill>
        </p:grpSpPr>
        <p:sp>
          <p:nvSpPr>
            <p:cNvPr id="27" name="Freeform: Shape 26">
              <a:extLst>
                <a:ext uri="{FF2B5EF4-FFF2-40B4-BE49-F238E27FC236}">
                  <a16:creationId xmlns:a16="http://schemas.microsoft.com/office/drawing/2014/main" id="{D4FAF4A8-82EB-4F6F-B601-43EBF0BD12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6F2473F-E069-4558-9B41-E285BBE03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C9A4A76-2C9F-486C-9663-6A30A022D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8431DC7-D4CB-479A-AFA4-5B0C597A2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0755DA1-6F28-4612-A4A7-B915468C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4616ED79-5475-49E6-A5FE-8D9DB12FB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1DCEB47-7140-4682-8DBF-7667BE28F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A931BD3-5A56-42F2-B6B5-647B28D1C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20E4C8E-4190-498D-9556-6DA668A81F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4B2F30F-0B57-4D60-A087-CD6A471F68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C5E8C73-ED41-4214-AEE6-3C5F49384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1F94534-FE3E-476C-870B-E714E4A66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DE6C1B0-4D58-4937-B2B7-B1207CA18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4" name="Title 3">
            <a:extLst>
              <a:ext uri="{FF2B5EF4-FFF2-40B4-BE49-F238E27FC236}">
                <a16:creationId xmlns:a16="http://schemas.microsoft.com/office/drawing/2014/main" id="{021327FB-5E3C-4FD3-BA07-6F5E03A0D643}"/>
              </a:ext>
            </a:extLst>
          </p:cNvPr>
          <p:cNvSpPr>
            <a:spLocks noGrp="1"/>
          </p:cNvSpPr>
          <p:nvPr>
            <p:ph type="title"/>
          </p:nvPr>
        </p:nvSpPr>
        <p:spPr>
          <a:xfrm>
            <a:off x="814388" y="1546401"/>
            <a:ext cx="4905401" cy="4042196"/>
          </a:xfrm>
        </p:spPr>
        <p:txBody>
          <a:bodyPr>
            <a:normAutofit/>
          </a:bodyPr>
          <a:lstStyle/>
          <a:p>
            <a:pPr algn="ctr"/>
            <a:r>
              <a:rPr lang="en-US">
                <a:solidFill>
                  <a:schemeClr val="bg1"/>
                </a:solidFill>
                <a:cs typeface="Calibri Light"/>
              </a:rPr>
              <a:t>DropOut :</a:t>
            </a:r>
            <a:endParaRPr lang="en-US">
              <a:solidFill>
                <a:schemeClr val="bg1"/>
              </a:solidFill>
            </a:endParaRPr>
          </a:p>
        </p:txBody>
      </p:sp>
      <p:sp>
        <p:nvSpPr>
          <p:cNvPr id="5" name="Content Placeholder 4">
            <a:extLst>
              <a:ext uri="{FF2B5EF4-FFF2-40B4-BE49-F238E27FC236}">
                <a16:creationId xmlns:a16="http://schemas.microsoft.com/office/drawing/2014/main" id="{E83426DC-7BE2-4499-964F-AD885C44717D}"/>
              </a:ext>
            </a:extLst>
          </p:cNvPr>
          <p:cNvSpPr>
            <a:spLocks noGrp="1"/>
          </p:cNvSpPr>
          <p:nvPr>
            <p:ph idx="1"/>
          </p:nvPr>
        </p:nvSpPr>
        <p:spPr>
          <a:xfrm>
            <a:off x="6477270" y="1130846"/>
            <a:ext cx="4974771" cy="4351338"/>
          </a:xfrm>
        </p:spPr>
        <p:txBody>
          <a:bodyPr vert="horz" lIns="91440" tIns="45720" rIns="91440" bIns="45720" rtlCol="0">
            <a:normAutofit/>
          </a:bodyPr>
          <a:lstStyle/>
          <a:p>
            <a:r>
              <a:rPr lang="en-US" sz="2400">
                <a:solidFill>
                  <a:schemeClr val="bg1"/>
                </a:solidFill>
                <a:ea typeface="+mn-lt"/>
                <a:cs typeface="+mn-lt"/>
              </a:rPr>
              <a:t>Dropout is a regularization method that approximates training a large number of neural networks with different architectures in parallel.</a:t>
            </a:r>
            <a:endParaRPr lang="en-US" sz="2400">
              <a:solidFill>
                <a:schemeClr val="bg1"/>
              </a:solidFill>
              <a:cs typeface="Calibri" panose="020F0502020204030204"/>
            </a:endParaRPr>
          </a:p>
          <a:p>
            <a:r>
              <a:rPr lang="en-US" sz="2400">
                <a:solidFill>
                  <a:schemeClr val="bg1"/>
                </a:solidFill>
                <a:ea typeface="+mn-lt"/>
                <a:cs typeface="+mn-lt"/>
              </a:rPr>
              <a:t>During training, some number of layer outputs are randomly ignored or “</a:t>
            </a:r>
            <a:r>
              <a:rPr lang="en-US" sz="2400" i="1">
                <a:solidFill>
                  <a:schemeClr val="bg1"/>
                </a:solidFill>
                <a:ea typeface="+mn-lt"/>
                <a:cs typeface="+mn-lt"/>
              </a:rPr>
              <a:t>dropped out</a:t>
            </a:r>
            <a:r>
              <a:rPr lang="en-US" sz="2400">
                <a:solidFill>
                  <a:schemeClr val="bg1"/>
                </a:solidFill>
                <a:ea typeface="+mn-lt"/>
                <a:cs typeface="+mn-lt"/>
              </a:rPr>
              <a:t>.” This has the effect of making the layer look-like and be treated-like a layer with a different number of nodes and connectivity to the prior layer.</a:t>
            </a:r>
            <a:endParaRPr lang="en-US" sz="2400">
              <a:solidFill>
                <a:schemeClr val="bg1"/>
              </a:solidFill>
            </a:endParaRPr>
          </a:p>
          <a:p>
            <a:endParaRPr lang="en-US" sz="2400">
              <a:solidFill>
                <a:schemeClr val="bg1"/>
              </a:solidFill>
              <a:cs typeface="Calibri"/>
            </a:endParaRPr>
          </a:p>
        </p:txBody>
      </p:sp>
      <p:pic>
        <p:nvPicPr>
          <p:cNvPr id="2" name="Picture 2" descr="Logo&#10;&#10;Description automatically generated">
            <a:extLst>
              <a:ext uri="{FF2B5EF4-FFF2-40B4-BE49-F238E27FC236}">
                <a16:creationId xmlns:a16="http://schemas.microsoft.com/office/drawing/2014/main" id="{D1B897CD-79B9-4950-BC31-04122F8DC66A}"/>
              </a:ext>
            </a:extLst>
          </p:cNvPr>
          <p:cNvPicPr>
            <a:picLocks noChangeAspect="1"/>
          </p:cNvPicPr>
          <p:nvPr/>
        </p:nvPicPr>
        <p:blipFill>
          <a:blip r:embed="rId2"/>
          <a:stretch>
            <a:fillRect/>
          </a:stretch>
        </p:blipFill>
        <p:spPr>
          <a:xfrm>
            <a:off x="741872" y="-1033732"/>
            <a:ext cx="2743200" cy="2743200"/>
          </a:xfrm>
          <a:prstGeom prst="rect">
            <a:avLst/>
          </a:prstGeom>
        </p:spPr>
      </p:pic>
      <p:pic>
        <p:nvPicPr>
          <p:cNvPr id="3" name="Picture 5" descr="A picture containing drawing&#10;&#10;Description automatically generated">
            <a:extLst>
              <a:ext uri="{FF2B5EF4-FFF2-40B4-BE49-F238E27FC236}">
                <a16:creationId xmlns:a16="http://schemas.microsoft.com/office/drawing/2014/main" id="{69191EBC-E8FE-42FB-A729-784D99F684BB}"/>
              </a:ext>
            </a:extLst>
          </p:cNvPr>
          <p:cNvPicPr>
            <a:picLocks noChangeAspect="1"/>
          </p:cNvPicPr>
          <p:nvPr/>
        </p:nvPicPr>
        <p:blipFill>
          <a:blip r:embed="rId3"/>
          <a:stretch>
            <a:fillRect/>
          </a:stretch>
        </p:blipFill>
        <p:spPr>
          <a:xfrm>
            <a:off x="741872" y="6156797"/>
            <a:ext cx="2743200" cy="209085"/>
          </a:xfrm>
          <a:prstGeom prst="rect">
            <a:avLst/>
          </a:prstGeom>
        </p:spPr>
      </p:pic>
    </p:spTree>
    <p:extLst>
      <p:ext uri="{BB962C8B-B14F-4D97-AF65-F5344CB8AC3E}">
        <p14:creationId xmlns:p14="http://schemas.microsoft.com/office/powerpoint/2010/main" val="1413248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EF6BD330-51A5-4854-A73D-E30D52AE2ECD}"/>
              </a:ext>
            </a:extLst>
          </p:cNvPr>
          <p:cNvPicPr>
            <a:picLocks noChangeAspect="1"/>
          </p:cNvPicPr>
          <p:nvPr/>
        </p:nvPicPr>
        <p:blipFill>
          <a:blip r:embed="rId2"/>
          <a:stretch>
            <a:fillRect/>
          </a:stretch>
        </p:blipFill>
        <p:spPr>
          <a:xfrm>
            <a:off x="-1357" y="-4042"/>
            <a:ext cx="12274934" cy="6862523"/>
          </a:xfrm>
          <a:prstGeom prst="rect">
            <a:avLst/>
          </a:prstGeom>
        </p:spPr>
      </p:pic>
    </p:spTree>
    <p:extLst>
      <p:ext uri="{BB962C8B-B14F-4D97-AF65-F5344CB8AC3E}">
        <p14:creationId xmlns:p14="http://schemas.microsoft.com/office/powerpoint/2010/main" val="2969326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E8F6-4EC5-43F8-A402-4C5490492D93}"/>
              </a:ext>
            </a:extLst>
          </p:cNvPr>
          <p:cNvSpPr>
            <a:spLocks noGrp="1"/>
          </p:cNvSpPr>
          <p:nvPr>
            <p:ph type="title"/>
          </p:nvPr>
        </p:nvSpPr>
        <p:spPr>
          <a:xfrm>
            <a:off x="838200" y="264483"/>
            <a:ext cx="10515600" cy="1066771"/>
          </a:xfrm>
        </p:spPr>
        <p:txBody>
          <a:bodyPr/>
          <a:lstStyle/>
          <a:p>
            <a:r>
              <a:rPr lang="en-US" b="1">
                <a:cs typeface="Calibri Light"/>
              </a:rPr>
              <a:t>What can deep learning do? </a:t>
            </a:r>
            <a:endParaRPr lang="en-US" b="1"/>
          </a:p>
        </p:txBody>
      </p:sp>
      <p:pic>
        <p:nvPicPr>
          <p:cNvPr id="6" name="Picture 6" descr="A close up of a dog&#10;&#10;Description automatically generated">
            <a:extLst>
              <a:ext uri="{FF2B5EF4-FFF2-40B4-BE49-F238E27FC236}">
                <a16:creationId xmlns:a16="http://schemas.microsoft.com/office/drawing/2014/main" id="{0C50C33D-541A-4874-883F-D12345FDDA0C}"/>
              </a:ext>
            </a:extLst>
          </p:cNvPr>
          <p:cNvPicPr>
            <a:picLocks noChangeAspect="1"/>
          </p:cNvPicPr>
          <p:nvPr/>
        </p:nvPicPr>
        <p:blipFill>
          <a:blip r:embed="rId3"/>
          <a:stretch>
            <a:fillRect/>
          </a:stretch>
        </p:blipFill>
        <p:spPr>
          <a:xfrm>
            <a:off x="933416" y="1188685"/>
            <a:ext cx="9443047" cy="4626722"/>
          </a:xfrm>
          <a:prstGeom prst="rect">
            <a:avLst/>
          </a:prstGeom>
        </p:spPr>
      </p:pic>
    </p:spTree>
    <p:extLst>
      <p:ext uri="{BB962C8B-B14F-4D97-AF65-F5344CB8AC3E}">
        <p14:creationId xmlns:p14="http://schemas.microsoft.com/office/powerpoint/2010/main" val="13451881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F0A6B33-06BF-4006-86FF-AAE0014AB65B}"/>
              </a:ext>
            </a:extLst>
          </p:cNvPr>
          <p:cNvSpPr>
            <a:spLocks noGrp="1"/>
          </p:cNvSpPr>
          <p:nvPr/>
        </p:nvSpPr>
        <p:spPr>
          <a:xfrm>
            <a:off x="1195387" y="46211"/>
            <a:ext cx="4905401" cy="20062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cs typeface="Calibri Light"/>
              </a:rPr>
              <a:t>Early Stopping :</a:t>
            </a:r>
          </a:p>
        </p:txBody>
      </p:sp>
      <p:sp>
        <p:nvSpPr>
          <p:cNvPr id="39" name="Content Placeholder 2">
            <a:extLst>
              <a:ext uri="{FF2B5EF4-FFF2-40B4-BE49-F238E27FC236}">
                <a16:creationId xmlns:a16="http://schemas.microsoft.com/office/drawing/2014/main" id="{58740CDA-C5FC-4C01-80BA-FF2256BE7C49}"/>
              </a:ext>
            </a:extLst>
          </p:cNvPr>
          <p:cNvSpPr>
            <a:spLocks noGrp="1"/>
          </p:cNvSpPr>
          <p:nvPr/>
        </p:nvSpPr>
        <p:spPr>
          <a:xfrm>
            <a:off x="1595708" y="1857127"/>
            <a:ext cx="8332333" cy="3303590"/>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dirty="0">
                <a:solidFill>
                  <a:schemeClr val="tx1">
                    <a:lumMod val="95000"/>
                    <a:lumOff val="5000"/>
                  </a:schemeClr>
                </a:solidFill>
              </a:rPr>
              <a:t>Stops Training When Generalization Error Increases</a:t>
            </a:r>
            <a:endParaRPr lang="en-US" sz="3600" b="1">
              <a:solidFill>
                <a:schemeClr val="tx1">
                  <a:lumMod val="95000"/>
                  <a:lumOff val="5000"/>
                </a:schemeClr>
              </a:solidFill>
              <a:cs typeface="Calibri" panose="020F0502020204030204"/>
            </a:endParaRPr>
          </a:p>
          <a:p>
            <a:pPr marL="0" indent="0">
              <a:buNone/>
            </a:pPr>
            <a:r>
              <a:rPr lang="en-US" sz="3600" b="1" i="1" dirty="0">
                <a:solidFill>
                  <a:schemeClr val="tx1">
                    <a:lumMod val="95000"/>
                    <a:lumOff val="5000"/>
                  </a:schemeClr>
                </a:solidFill>
                <a:ea typeface="+mn-lt"/>
                <a:cs typeface="+mn-lt"/>
              </a:rPr>
              <a:t>      </a:t>
            </a:r>
            <a:endParaRPr lang="en-US" sz="3600" b="1" i="1">
              <a:solidFill>
                <a:schemeClr val="tx1">
                  <a:lumMod val="95000"/>
                  <a:lumOff val="5000"/>
                </a:schemeClr>
              </a:solidFill>
              <a:cs typeface="Calibri" panose="020F0502020204030204"/>
            </a:endParaRPr>
          </a:p>
          <a:p>
            <a:pPr marL="0" indent="0">
              <a:buNone/>
            </a:pPr>
            <a:r>
              <a:rPr lang="en-US" sz="3600" b="1" i="1" dirty="0">
                <a:solidFill>
                  <a:schemeClr val="tx1">
                    <a:lumMod val="95000"/>
                    <a:lumOff val="5000"/>
                  </a:schemeClr>
                </a:solidFill>
                <a:ea typeface="+mn-lt"/>
                <a:cs typeface="+mn-lt"/>
              </a:rPr>
              <a:t>How to stop ?</a:t>
            </a:r>
          </a:p>
          <a:p>
            <a:r>
              <a:rPr lang="en-US" sz="3600" b="1" dirty="0">
                <a:solidFill>
                  <a:schemeClr val="tx1">
                    <a:lumMod val="95000"/>
                    <a:lumOff val="5000"/>
                  </a:schemeClr>
                </a:solidFill>
                <a:ea typeface="+mn-lt"/>
                <a:cs typeface="+mn-lt"/>
              </a:rPr>
              <a:t>Monitoring model performance.</a:t>
            </a:r>
            <a:endParaRPr lang="en-US" sz="3600" b="1">
              <a:solidFill>
                <a:schemeClr val="tx1">
                  <a:lumMod val="95000"/>
                  <a:lumOff val="5000"/>
                </a:schemeClr>
              </a:solidFill>
              <a:cs typeface="Calibri"/>
            </a:endParaRPr>
          </a:p>
          <a:p>
            <a:r>
              <a:rPr lang="en-US" sz="3600" b="1" dirty="0">
                <a:solidFill>
                  <a:schemeClr val="tx1">
                    <a:lumMod val="95000"/>
                    <a:lumOff val="5000"/>
                  </a:schemeClr>
                </a:solidFill>
                <a:ea typeface="+mn-lt"/>
                <a:cs typeface="+mn-lt"/>
              </a:rPr>
              <a:t>Trigger to stop training.</a:t>
            </a:r>
            <a:endParaRPr lang="en-US" sz="3600" b="1">
              <a:solidFill>
                <a:schemeClr val="tx1">
                  <a:lumMod val="95000"/>
                  <a:lumOff val="5000"/>
                </a:schemeClr>
              </a:solidFill>
              <a:cs typeface="Calibri"/>
            </a:endParaRPr>
          </a:p>
          <a:p>
            <a:r>
              <a:rPr lang="en-US" sz="3600" b="1" dirty="0">
                <a:solidFill>
                  <a:schemeClr val="tx1">
                    <a:lumMod val="95000"/>
                    <a:lumOff val="5000"/>
                  </a:schemeClr>
                </a:solidFill>
                <a:ea typeface="+mn-lt"/>
                <a:cs typeface="+mn-lt"/>
              </a:rPr>
              <a:t>The choice of model to use.</a:t>
            </a:r>
            <a:endParaRPr lang="en-US" sz="3600" b="1">
              <a:solidFill>
                <a:schemeClr val="tx1">
                  <a:lumMod val="95000"/>
                  <a:lumOff val="5000"/>
                </a:schemeClr>
              </a:solidFill>
              <a:cs typeface="Calibri"/>
            </a:endParaRPr>
          </a:p>
          <a:p>
            <a:pPr marL="0" indent="0">
              <a:buNone/>
            </a:pPr>
            <a:br>
              <a:rPr lang="en-US" sz="1800" dirty="0"/>
            </a:br>
            <a:br>
              <a:rPr lang="en-US" sz="1800" dirty="0"/>
            </a:br>
            <a:endParaRPr lang="en-US" sz="1800">
              <a:cs typeface="Calibri"/>
            </a:endParaRPr>
          </a:p>
        </p:txBody>
      </p:sp>
    </p:spTree>
    <p:extLst>
      <p:ext uri="{BB962C8B-B14F-4D97-AF65-F5344CB8AC3E}">
        <p14:creationId xmlns:p14="http://schemas.microsoft.com/office/powerpoint/2010/main" val="24125269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3" descr="Chart, line chart&#10;&#10;Description automatically generated">
            <a:extLst>
              <a:ext uri="{FF2B5EF4-FFF2-40B4-BE49-F238E27FC236}">
                <a16:creationId xmlns:a16="http://schemas.microsoft.com/office/drawing/2014/main" id="{D135010A-C207-4DAC-8A3E-92FAC00FCEBC}"/>
              </a:ext>
            </a:extLst>
          </p:cNvPr>
          <p:cNvPicPr>
            <a:picLocks noChangeAspect="1"/>
          </p:cNvPicPr>
          <p:nvPr/>
        </p:nvPicPr>
        <p:blipFill>
          <a:blip r:embed="rId3"/>
          <a:stretch>
            <a:fillRect/>
          </a:stretch>
        </p:blipFill>
        <p:spPr>
          <a:xfrm>
            <a:off x="696718" y="455617"/>
            <a:ext cx="10581330" cy="5290797"/>
          </a:xfrm>
          <a:prstGeom prst="rect">
            <a:avLst/>
          </a:prstGeom>
        </p:spPr>
      </p:pic>
    </p:spTree>
    <p:extLst>
      <p:ext uri="{BB962C8B-B14F-4D97-AF65-F5344CB8AC3E}">
        <p14:creationId xmlns:p14="http://schemas.microsoft.com/office/powerpoint/2010/main" val="2429150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B9F08-D045-46B6-949A-37D4C3B62636}"/>
              </a:ext>
            </a:extLst>
          </p:cNvPr>
          <p:cNvSpPr>
            <a:spLocks noGrp="1"/>
          </p:cNvSpPr>
          <p:nvPr>
            <p:ph type="title"/>
          </p:nvPr>
        </p:nvSpPr>
        <p:spPr/>
        <p:txBody>
          <a:bodyPr/>
          <a:lstStyle/>
          <a:p>
            <a:r>
              <a:rPr lang="en-US" b="1" dirty="0">
                <a:cs typeface="Calibri Light"/>
              </a:rPr>
              <a:t>Summary of Session 1.</a:t>
            </a:r>
            <a:endParaRPr lang="en-US" b="1">
              <a:cs typeface="Calibri Light"/>
            </a:endParaRPr>
          </a:p>
        </p:txBody>
      </p:sp>
      <p:sp>
        <p:nvSpPr>
          <p:cNvPr id="3" name="Content Placeholder 2">
            <a:extLst>
              <a:ext uri="{FF2B5EF4-FFF2-40B4-BE49-F238E27FC236}">
                <a16:creationId xmlns:a16="http://schemas.microsoft.com/office/drawing/2014/main" id="{BA6FC27E-8C1C-42E6-B8D4-274F8A0D4B2C}"/>
              </a:ext>
            </a:extLst>
          </p:cNvPr>
          <p:cNvSpPr>
            <a:spLocks noGrp="1"/>
          </p:cNvSpPr>
          <p:nvPr>
            <p:ph idx="1"/>
          </p:nvPr>
        </p:nvSpPr>
        <p:spPr>
          <a:xfrm>
            <a:off x="838200" y="1825625"/>
            <a:ext cx="10515600" cy="2577307"/>
          </a:xfrm>
        </p:spPr>
        <p:txBody>
          <a:bodyPr vert="horz" lIns="91440" tIns="45720" rIns="91440" bIns="45720" rtlCol="0" anchor="t">
            <a:normAutofit fontScale="92500" lnSpcReduction="10000"/>
          </a:bodyPr>
          <a:lstStyle/>
          <a:p>
            <a:r>
              <a:rPr lang="en-US" b="1" dirty="0">
                <a:cs typeface="Calibri"/>
              </a:rPr>
              <a:t>Machine learning models' pipeline</a:t>
            </a:r>
          </a:p>
          <a:p>
            <a:r>
              <a:rPr lang="en-US" b="1" dirty="0">
                <a:cs typeface="Calibri"/>
              </a:rPr>
              <a:t>Linear neural network (MLP)</a:t>
            </a:r>
            <a:endParaRPr lang="en-US" dirty="0"/>
          </a:p>
          <a:p>
            <a:r>
              <a:rPr lang="en-US" b="1" dirty="0">
                <a:cs typeface="Calibri"/>
              </a:rPr>
              <a:t>Activation functions and loss functions (</a:t>
            </a:r>
            <a:r>
              <a:rPr lang="en-US" b="1" dirty="0" err="1">
                <a:cs typeface="Calibri"/>
              </a:rPr>
              <a:t>Relu</a:t>
            </a:r>
            <a:r>
              <a:rPr lang="en-US" b="1" dirty="0">
                <a:cs typeface="Calibri"/>
              </a:rPr>
              <a:t> , Sigmoid , </a:t>
            </a:r>
            <a:r>
              <a:rPr lang="en-US" b="1" dirty="0" err="1">
                <a:cs typeface="Calibri"/>
              </a:rPr>
              <a:t>softmax</a:t>
            </a:r>
            <a:r>
              <a:rPr lang="en-US" b="1" dirty="0">
                <a:cs typeface="Calibri"/>
              </a:rPr>
              <a:t>) , (</a:t>
            </a:r>
            <a:r>
              <a:rPr lang="en-US" b="1" dirty="0" err="1">
                <a:cs typeface="Calibri"/>
              </a:rPr>
              <a:t>mse</a:t>
            </a:r>
            <a:r>
              <a:rPr lang="en-US" b="1" dirty="0">
                <a:cs typeface="Calibri"/>
              </a:rPr>
              <a:t> , cross entropy)</a:t>
            </a:r>
          </a:p>
          <a:p>
            <a:r>
              <a:rPr lang="en-US" b="1" dirty="0">
                <a:cs typeface="Calibri"/>
              </a:rPr>
              <a:t>Backpropagation (Stochastic Gradient descent) (chain rule)</a:t>
            </a:r>
          </a:p>
          <a:p>
            <a:r>
              <a:rPr lang="en-US" b="1" dirty="0">
                <a:cs typeface="Calibri"/>
              </a:rPr>
              <a:t>Regularization</a:t>
            </a:r>
          </a:p>
        </p:txBody>
      </p:sp>
    </p:spTree>
    <p:extLst>
      <p:ext uri="{BB962C8B-B14F-4D97-AF65-F5344CB8AC3E}">
        <p14:creationId xmlns:p14="http://schemas.microsoft.com/office/powerpoint/2010/main" val="38601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21E4A-65E8-4C2E-9335-6C60FC0115CD}"/>
              </a:ext>
            </a:extLst>
          </p:cNvPr>
          <p:cNvSpPr>
            <a:spLocks noGrp="1"/>
          </p:cNvSpPr>
          <p:nvPr>
            <p:ph type="title"/>
          </p:nvPr>
        </p:nvSpPr>
        <p:spPr/>
        <p:txBody>
          <a:bodyPr/>
          <a:lstStyle/>
          <a:p>
            <a:r>
              <a:rPr lang="en-US" b="1" dirty="0">
                <a:cs typeface="Calibri Light"/>
              </a:rPr>
              <a:t>Your tasks.</a:t>
            </a:r>
            <a:endParaRPr lang="en-US" b="1">
              <a:cs typeface="Calibri Light"/>
            </a:endParaRPr>
          </a:p>
        </p:txBody>
      </p:sp>
      <p:sp>
        <p:nvSpPr>
          <p:cNvPr id="3" name="Content Placeholder 2">
            <a:extLst>
              <a:ext uri="{FF2B5EF4-FFF2-40B4-BE49-F238E27FC236}">
                <a16:creationId xmlns:a16="http://schemas.microsoft.com/office/drawing/2014/main" id="{425F0F65-EF1E-493F-99B5-8FC32B1AF49C}"/>
              </a:ext>
            </a:extLst>
          </p:cNvPr>
          <p:cNvSpPr>
            <a:spLocks noGrp="1"/>
          </p:cNvSpPr>
          <p:nvPr>
            <p:ph idx="1"/>
          </p:nvPr>
        </p:nvSpPr>
        <p:spPr>
          <a:xfrm>
            <a:off x="838200" y="1825625"/>
            <a:ext cx="10515600" cy="2053433"/>
          </a:xfrm>
        </p:spPr>
        <p:txBody>
          <a:bodyPr vert="horz" lIns="91440" tIns="45720" rIns="91440" bIns="45720" rtlCol="0" anchor="t">
            <a:normAutofit/>
          </a:bodyPr>
          <a:lstStyle/>
          <a:p>
            <a:r>
              <a:rPr lang="en-US" b="1" dirty="0">
                <a:cs typeface="Calibri"/>
              </a:rPr>
              <a:t>Read </a:t>
            </a:r>
            <a:r>
              <a:rPr lang="en-US" b="1" dirty="0">
                <a:ea typeface="+mn-lt"/>
                <a:cs typeface="+mn-lt"/>
              </a:rPr>
              <a:t>more </a:t>
            </a:r>
            <a:r>
              <a:rPr lang="en-US" b="1" dirty="0">
                <a:cs typeface="Calibri"/>
              </a:rPr>
              <a:t>about backpropagation </a:t>
            </a:r>
          </a:p>
          <a:p>
            <a:r>
              <a:rPr lang="en-US" b="1" dirty="0">
                <a:cs typeface="Calibri"/>
              </a:rPr>
              <a:t>Watch a video about Adam (another optimization algorithm)</a:t>
            </a:r>
          </a:p>
          <a:p>
            <a:r>
              <a:rPr lang="en-US" b="1" dirty="0">
                <a:cs typeface="Calibri"/>
              </a:rPr>
              <a:t>Read about how initializing weights affects the training and another techniques of initializing weights like "</a:t>
            </a:r>
            <a:r>
              <a:rPr lang="en-US" b="1" dirty="0" err="1">
                <a:cs typeface="Calibri"/>
              </a:rPr>
              <a:t>xavier</a:t>
            </a:r>
            <a:r>
              <a:rPr lang="en-US" b="1" dirty="0">
                <a:cs typeface="Calibri"/>
              </a:rPr>
              <a:t> </a:t>
            </a:r>
            <a:r>
              <a:rPr lang="en-US" b="1" dirty="0" err="1">
                <a:cs typeface="Calibri"/>
              </a:rPr>
              <a:t>initalization</a:t>
            </a:r>
            <a:r>
              <a:rPr lang="en-US" b="1" dirty="0">
                <a:cs typeface="Calibri"/>
              </a:rPr>
              <a:t>"</a:t>
            </a:r>
          </a:p>
          <a:p>
            <a:pPr marL="0" indent="0">
              <a:buNone/>
            </a:pPr>
            <a:endParaRPr lang="en-US" b="1" dirty="0">
              <a:cs typeface="Calibri"/>
            </a:endParaRPr>
          </a:p>
        </p:txBody>
      </p:sp>
    </p:spTree>
    <p:extLst>
      <p:ext uri="{BB962C8B-B14F-4D97-AF65-F5344CB8AC3E}">
        <p14:creationId xmlns:p14="http://schemas.microsoft.com/office/powerpoint/2010/main" val="2439303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4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ogo&#10;&#10;Description automatically generated">
            <a:extLst>
              <a:ext uri="{FF2B5EF4-FFF2-40B4-BE49-F238E27FC236}">
                <a16:creationId xmlns:a16="http://schemas.microsoft.com/office/drawing/2014/main" id="{7C1CF391-E6D5-45AE-AE79-08F875E61F4D}"/>
              </a:ext>
            </a:extLst>
          </p:cNvPr>
          <p:cNvPicPr>
            <a:picLocks noChangeAspect="1"/>
          </p:cNvPicPr>
          <p:nvPr/>
        </p:nvPicPr>
        <p:blipFill>
          <a:blip r:embed="rId2"/>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2081968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Picture 2" descr="A picture containing website&#10;&#10;Description automatically generated">
            <a:extLst>
              <a:ext uri="{FF2B5EF4-FFF2-40B4-BE49-F238E27FC236}">
                <a16:creationId xmlns:a16="http://schemas.microsoft.com/office/drawing/2014/main" id="{A6BC205F-7E2E-47BD-8AE5-0E27652CD0A2}"/>
              </a:ext>
            </a:extLst>
          </p:cNvPr>
          <p:cNvPicPr>
            <a:picLocks noChangeAspect="1"/>
          </p:cNvPicPr>
          <p:nvPr/>
        </p:nvPicPr>
        <p:blipFill>
          <a:blip r:embed="rId3"/>
          <a:stretch>
            <a:fillRect/>
          </a:stretch>
        </p:blipFill>
        <p:spPr>
          <a:xfrm>
            <a:off x="1367751" y="300577"/>
            <a:ext cx="9304606" cy="5348289"/>
          </a:xfrm>
          <a:prstGeom prst="rect">
            <a:avLst/>
          </a:prstGeom>
        </p:spPr>
      </p:pic>
    </p:spTree>
    <p:extLst>
      <p:ext uri="{BB962C8B-B14F-4D97-AF65-F5344CB8AC3E}">
        <p14:creationId xmlns:p14="http://schemas.microsoft.com/office/powerpoint/2010/main" val="3564829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50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2C298F-BD17-4989-B552-1CE7D2A3569C}"/>
              </a:ext>
            </a:extLst>
          </p:cNvPr>
          <p:cNvSpPr>
            <a:spLocks noGrp="1"/>
          </p:cNvSpPr>
          <p:nvPr>
            <p:ph type="title"/>
          </p:nvPr>
        </p:nvSpPr>
        <p:spPr>
          <a:xfrm>
            <a:off x="9251647" y="848719"/>
            <a:ext cx="2613872" cy="4794567"/>
          </a:xfrm>
        </p:spPr>
        <p:txBody>
          <a:bodyPr vert="horz" lIns="91440" tIns="45720" rIns="91440" bIns="45720" rtlCol="0" anchor="ctr">
            <a:normAutofit fontScale="90000"/>
          </a:bodyPr>
          <a:lstStyle/>
          <a:p>
            <a:r>
              <a:rPr lang="en-US" sz="3600" b="1">
                <a:solidFill>
                  <a:schemeClr val="bg1"/>
                </a:solidFill>
              </a:rPr>
              <a:t>Speech signal analysis.</a:t>
            </a:r>
            <a:br>
              <a:rPr lang="en-US" sz="3600">
                <a:solidFill>
                  <a:schemeClr val="bg1"/>
                </a:solidFill>
              </a:rPr>
            </a:br>
            <a:r>
              <a:rPr lang="en-US" sz="3600" b="1">
                <a:solidFill>
                  <a:schemeClr val="bg1"/>
                </a:solidFill>
              </a:rPr>
              <a:t>Text to speech.</a:t>
            </a:r>
            <a:br>
              <a:rPr lang="en-US" sz="3600" b="1">
                <a:solidFill>
                  <a:schemeClr val="bg1"/>
                </a:solidFill>
              </a:rPr>
            </a:br>
            <a:r>
              <a:rPr lang="en-US" sz="3600" b="1">
                <a:solidFill>
                  <a:schemeClr val="bg1"/>
                </a:solidFill>
              </a:rPr>
              <a:t>Speech to text.</a:t>
            </a:r>
            <a:br>
              <a:rPr lang="en-US" sz="3600" b="1">
                <a:solidFill>
                  <a:schemeClr val="bg1"/>
                </a:solidFill>
              </a:rPr>
            </a:br>
            <a:r>
              <a:rPr lang="en-US" sz="3600" b="1">
                <a:solidFill>
                  <a:schemeClr val="bg1"/>
                </a:solidFill>
              </a:rPr>
              <a:t>Translation , and Speaker identification and more.</a:t>
            </a:r>
            <a:br>
              <a:rPr lang="en-US" sz="3600" b="1">
                <a:solidFill>
                  <a:schemeClr val="accent6">
                    <a:lumMod val="75000"/>
                  </a:schemeClr>
                </a:solidFill>
              </a:rPr>
            </a:br>
            <a:endParaRPr lang="en-US" sz="3600" b="1">
              <a:solidFill>
                <a:schemeClr val="accent6">
                  <a:lumMod val="75000"/>
                </a:schemeClr>
              </a:solidFill>
              <a:cs typeface="Calibri Light"/>
            </a:endParaRPr>
          </a:p>
        </p:txBody>
      </p:sp>
      <p:sp>
        <p:nvSpPr>
          <p:cNvPr id="39"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descr="A picture containing light, sitting, table, clock&#10;&#10;Description automatically generated">
            <a:extLst>
              <a:ext uri="{FF2B5EF4-FFF2-40B4-BE49-F238E27FC236}">
                <a16:creationId xmlns:a16="http://schemas.microsoft.com/office/drawing/2014/main" id="{FBADA8F5-E2FB-45F2-A8D4-0BC66DCF8253}"/>
              </a:ext>
            </a:extLst>
          </p:cNvPr>
          <p:cNvPicPr>
            <a:picLocks noChangeAspect="1"/>
          </p:cNvPicPr>
          <p:nvPr/>
        </p:nvPicPr>
        <p:blipFill rotWithShape="1">
          <a:blip r:embed="rId2"/>
          <a:srcRect l="5584" r="3540" b="-1"/>
          <a:stretch/>
        </p:blipFill>
        <p:spPr>
          <a:xfrm>
            <a:off x="602672" y="743574"/>
            <a:ext cx="7752693" cy="5210897"/>
          </a:xfrm>
          <a:prstGeom prst="rect">
            <a:avLst/>
          </a:prstGeom>
          <a:effectLst/>
        </p:spPr>
      </p:pic>
      <p:pic>
        <p:nvPicPr>
          <p:cNvPr id="3" name="Picture 3" descr="Logo&#10;&#10;Description automatically generated">
            <a:extLst>
              <a:ext uri="{FF2B5EF4-FFF2-40B4-BE49-F238E27FC236}">
                <a16:creationId xmlns:a16="http://schemas.microsoft.com/office/drawing/2014/main" id="{C82C0875-BAFD-4121-AD0D-EC17C5EE38F4}"/>
              </a:ext>
            </a:extLst>
          </p:cNvPr>
          <p:cNvPicPr>
            <a:picLocks noChangeAspect="1"/>
          </p:cNvPicPr>
          <p:nvPr/>
        </p:nvPicPr>
        <p:blipFill>
          <a:blip r:embed="rId3"/>
          <a:stretch>
            <a:fillRect/>
          </a:stretch>
        </p:blipFill>
        <p:spPr>
          <a:xfrm>
            <a:off x="9195758" y="4573438"/>
            <a:ext cx="2743200" cy="2743200"/>
          </a:xfrm>
          <a:prstGeom prst="rect">
            <a:avLst/>
          </a:prstGeom>
        </p:spPr>
      </p:pic>
      <p:pic>
        <p:nvPicPr>
          <p:cNvPr id="4" name="Picture 4" descr="A picture containing drawing&#10;&#10;Description automatically generated">
            <a:extLst>
              <a:ext uri="{FF2B5EF4-FFF2-40B4-BE49-F238E27FC236}">
                <a16:creationId xmlns:a16="http://schemas.microsoft.com/office/drawing/2014/main" id="{935328C8-4699-479F-90F5-7ADB4E0DD0E0}"/>
              </a:ext>
            </a:extLst>
          </p:cNvPr>
          <p:cNvPicPr>
            <a:picLocks noChangeAspect="1"/>
          </p:cNvPicPr>
          <p:nvPr/>
        </p:nvPicPr>
        <p:blipFill>
          <a:blip r:embed="rId4"/>
          <a:stretch>
            <a:fillRect/>
          </a:stretch>
        </p:blipFill>
        <p:spPr>
          <a:xfrm>
            <a:off x="9138249" y="262080"/>
            <a:ext cx="2743200" cy="209085"/>
          </a:xfrm>
          <a:prstGeom prst="rect">
            <a:avLst/>
          </a:prstGeom>
        </p:spPr>
      </p:pic>
    </p:spTree>
    <p:extLst>
      <p:ext uri="{BB962C8B-B14F-4D97-AF65-F5344CB8AC3E}">
        <p14:creationId xmlns:p14="http://schemas.microsoft.com/office/powerpoint/2010/main" val="10920660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74</Slides>
  <Notes>0</Notes>
  <HiddenSlides>0</HiddenSlides>
  <ScaleCrop>false</ScaleCrop>
  <HeadingPairs>
    <vt:vector size="4" baseType="variant">
      <vt:variant>
        <vt:lpstr>Theme</vt:lpstr>
      </vt:variant>
      <vt:variant>
        <vt:i4>2</vt:i4>
      </vt:variant>
      <vt:variant>
        <vt:lpstr>Slide Titles</vt:lpstr>
      </vt:variant>
      <vt:variant>
        <vt:i4>74</vt:i4>
      </vt:variant>
    </vt:vector>
  </HeadingPairs>
  <TitlesOfParts>
    <vt:vector size="76" baseType="lpstr">
      <vt:lpstr>office theme</vt:lpstr>
      <vt:lpstr>Office Theme</vt:lpstr>
      <vt:lpstr>Deep Learning</vt:lpstr>
      <vt:lpstr>Contents :</vt:lpstr>
      <vt:lpstr>PowerPoint Presentation</vt:lpstr>
      <vt:lpstr>PowerPoint Presentation</vt:lpstr>
      <vt:lpstr>Problems and its solutions in Deep learning</vt:lpstr>
      <vt:lpstr>PowerPoint Presentation</vt:lpstr>
      <vt:lpstr>What can deep learning do? </vt:lpstr>
      <vt:lpstr>PowerPoint Presentation</vt:lpstr>
      <vt:lpstr>Speech signal analysis. Text to speech. Speech to text. Translation , and Speaker identification and more. </vt:lpstr>
      <vt:lpstr>image segmentation . </vt:lpstr>
      <vt:lpstr>PowerPoint Presentation</vt:lpstr>
      <vt:lpstr>Generative Models (GANs)</vt:lpstr>
      <vt:lpstr>Sequential Data :</vt:lpstr>
      <vt:lpstr>PowerPoint Presentation</vt:lpstr>
      <vt:lpstr>PowerPoint Presentation</vt:lpstr>
      <vt:lpstr>PowerPoint Presentation</vt:lpstr>
      <vt:lpstr>PowerPoint Presentation</vt:lpstr>
      <vt:lpstr>PowerPoint Presentation</vt:lpstr>
      <vt:lpstr>PowerPoint Presentation</vt:lpstr>
      <vt:lpstr> what are the main components of a neural network?</vt:lpstr>
      <vt:lpstr>How Do we connect the network?</vt:lpstr>
      <vt:lpstr>Matrix representation</vt:lpstr>
      <vt:lpstr>PowerPoint Presentation</vt:lpstr>
      <vt:lpstr>PowerPoint Presentation</vt:lpstr>
      <vt:lpstr>PowerPoint Presentation</vt:lpstr>
      <vt:lpstr>With activation              without activation</vt:lpstr>
      <vt:lpstr>PowerPoint Presentation</vt:lpstr>
      <vt:lpstr>PowerPoint Presentation</vt:lpstr>
      <vt:lpstr>A Fully connected linear neural network. </vt:lpstr>
      <vt:lpstr>PowerPoint Presentation</vt:lpstr>
      <vt:lpstr>Leaky ReLu :</vt:lpstr>
      <vt:lpstr>Which activation function to use at the hidden layers?</vt:lpstr>
      <vt:lpstr>Which activation function to use at the output layer? (classification)</vt:lpstr>
      <vt:lpstr>PowerPoint Presentation</vt:lpstr>
      <vt:lpstr>Summary for Feed forward networks :</vt:lpstr>
      <vt:lpstr>PowerPoint Presentation</vt:lpstr>
      <vt:lpstr>Calculating the performance of your model.</vt:lpstr>
      <vt:lpstr>Mean squared error (MSE)</vt:lpstr>
      <vt:lpstr>PowerPoint Presentation</vt:lpstr>
      <vt:lpstr>Visualisation of the squared loss.</vt:lpstr>
      <vt:lpstr>PowerPoint Presentation</vt:lpstr>
      <vt:lpstr>Categorical cross entropy requries the labels to be one hot encoded.</vt:lpstr>
      <vt:lpstr>Why Logs?</vt:lpstr>
      <vt:lpstr>PowerPoint Presentation</vt:lpstr>
      <vt:lpstr>Back Propagation </vt:lpstr>
      <vt:lpstr>PowerPoint Presentation</vt:lpstr>
      <vt:lpstr>PowerPoint Presentation</vt:lpstr>
      <vt:lpstr>PowerPoint Presentation</vt:lpstr>
      <vt:lpstr>We use the chain rule to calculate the derivatives of the weights. </vt:lpstr>
      <vt:lpstr>PowerPoint Presentation</vt:lpstr>
      <vt:lpstr>PowerPoint Presentation</vt:lpstr>
      <vt:lpstr>PowerPoint Presentation</vt:lpstr>
      <vt:lpstr>Exploding Gradient Problem</vt:lpstr>
      <vt:lpstr>Vanishing Gradient  :</vt:lpstr>
      <vt:lpstr>How do we solve them ? </vt:lpstr>
      <vt:lpstr>PowerPoint Presentation</vt:lpstr>
      <vt:lpstr>PowerPoint Presentation</vt:lpstr>
      <vt:lpstr>PowerPoint Presentation</vt:lpstr>
      <vt:lpstr>What can go wrong during training? :</vt:lpstr>
      <vt:lpstr>Solutions :</vt:lpstr>
      <vt:lpstr>PowerPoint Presentation</vt:lpstr>
      <vt:lpstr>Overfitting "complex models"</vt:lpstr>
      <vt:lpstr>Underfitting </vt:lpstr>
      <vt:lpstr>Regularization :</vt:lpstr>
      <vt:lpstr>Regularization Techniques :</vt:lpstr>
      <vt:lpstr>Data Augmentation :</vt:lpstr>
      <vt:lpstr>PowerPoint Presentation</vt:lpstr>
      <vt:lpstr>DropOut :</vt:lpstr>
      <vt:lpstr>PowerPoint Presentation</vt:lpstr>
      <vt:lpstr>PowerPoint Presentation</vt:lpstr>
      <vt:lpstr>PowerPoint Presentation</vt:lpstr>
      <vt:lpstr>Summary of Session 1.</vt:lpstr>
      <vt:lpstr>Your tasks.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367</cp:revision>
  <dcterms:created xsi:type="dcterms:W3CDTF">2020-12-20T13:38:44Z</dcterms:created>
  <dcterms:modified xsi:type="dcterms:W3CDTF">2021-01-30T13:09:09Z</dcterms:modified>
</cp:coreProperties>
</file>